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2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x="12192000" cy="6858000"/>
  <p:notesSz cx="9940925" cy="680878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подведомственной организации  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/>
      <dgm:spPr/>
      <dgm:t>
        <a:bodyPr/>
        <a:lstStyle/>
        <a:p>
          <a:r>
            <a:rPr lang="ru-RU" dirty="0"/>
            <a:t>Физические лица обращаются в а\к подразделение органа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/>
      <dgm:spPr/>
      <dgm:t>
        <a:bodyPr/>
        <a:lstStyle/>
        <a:p>
          <a:r>
            <a:rPr lang="ru-RU" dirty="0"/>
            <a:t>А\к подразделение регионального (муниципального) органа – в а\к орган субъекта Российской Федерации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/>
      <dgm:spPr/>
      <dgm:t>
        <a:bodyPr/>
        <a:lstStyle/>
        <a:p>
          <a:r>
            <a:rPr lang="ru-RU" dirty="0"/>
            <a:t>А\к орган субъекта Российской Федерации – </a:t>
          </a:r>
          <a:br>
            <a:rPr lang="ru-RU" dirty="0"/>
          </a:br>
          <a:r>
            <a:rPr lang="ru-RU" dirty="0"/>
            <a:t>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ТО и подведомственной организации  – в а\к подразделения ЦА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 органа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регионального (муниципального) органа – в а\к орган субъекта Российской Федерации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орган субъекта Российской Федерации – </a:t>
          </a:r>
          <a:br>
            <a:rPr lang="ru-RU" sz="1600" kern="1200" dirty="0"/>
          </a:br>
          <a:r>
            <a:rPr lang="ru-RU" sz="1600" kern="1200" dirty="0"/>
            <a:t>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0FB5A46-C2C4-484E-9C9B-13C3F13B19D7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/>
          </p:cNvSpPr>
          <p:nvPr>
            <p:ph type="sldImg"/>
          </p:nvPr>
        </p:nvSpPr>
        <p:spPr>
          <a:xfrm>
            <a:off x="5684760" y="633240"/>
            <a:ext cx="3038040" cy="1709280"/>
          </a:xfrm>
          <a:prstGeom prst="rect">
            <a:avLst/>
          </a:prstGeom>
        </p:spPr>
      </p:sp>
      <p:sp>
        <p:nvSpPr>
          <p:cNvPr id="722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23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FED31E0-64B2-4556-9932-4BC9AF8B231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49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50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FD14BC1-1FD9-4D0C-88DE-C1FD0950B11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52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53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65CC4B5-DD41-4D5B-87B6-4E1DFBB18D0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55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56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E160E16-BD76-4C69-955E-AB1DB374988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59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541D4D9-13B2-4281-9A1C-BE53D7F286E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61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62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71EFDFF-ABC4-4024-AD42-7F54E269956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64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65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BF2A0F0-88C7-49CB-B2B4-4EF4570013A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68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E7A47AA-D0E1-4D50-B17A-9A3B52A9C35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70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71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AC6E59C-D930-4D2B-869E-3EF630FDA43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73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74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6CDE36C-4F96-4706-9B07-07B400B6F86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76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77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70A74EB-B803-41D9-8E27-53BC3D26CDC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25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26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8366E86-8312-4128-84B0-A02BFA3BCF6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79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80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60B95E4-D58B-483E-B099-AC637F7216A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82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83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BB240A9-AA8C-4C2A-A123-B37CDC49B23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85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86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A00C30D-267F-4804-9B5B-AD0B605D403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88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89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325C9C6-77AC-4424-A40A-D271CF7C8BE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91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92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0303841-1E60-41AD-87BA-7A00A5BD51C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94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95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F9DF788-F703-48B5-8C1D-8C733871E84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97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98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01AB2AA-D9DD-4136-8C5C-1FBE22662A3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800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01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552739B-B011-4D08-AA57-937A91DEEF9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803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04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84EC378-46C0-4692-A51C-4AEF9D4D2EE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806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07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46671A7-876C-496E-94FC-79BA5C86942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28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29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4E349A5-8C6A-431E-B167-09A0968B0DD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809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10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4AFF5E7-4572-499E-87DE-5D3203B8609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12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13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1D8EA53-F161-401E-936C-6428CAFEB93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15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16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8D244F8-7013-4C0B-9BDC-8056C56860E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18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19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35D0945-F426-4102-8EDA-2BDCAB52353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21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22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AFDB14C-9D22-4F52-A616-0D379379374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824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25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88B087D-E507-4D6D-8BD6-C0419394E15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27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28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6832115-DD50-49C1-8E3B-D88F65F5CBA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30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31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70293F2-4493-40F4-B931-23CE5801E26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33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34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E9529B2-9337-4879-8EA1-5E8093B664A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36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37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249F7A7-C70F-436B-A4DE-D9A397C921B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31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32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5F2FC48-95D9-4722-9836-79BCC1DB0FC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39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40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4BD9062-D132-4FE8-92A7-30918E03DE5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42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43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C7F9E8C-553D-4691-A3D1-F67B04594E5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45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46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726B0BB-DCB2-4771-A338-B6FFD945817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34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35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BB5BD15-C573-424F-8FCF-5450D7DE5BB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38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7BDDE4D-1D51-4D3F-93A4-0894EF87801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40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41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0CD5D56-747C-4BB3-BFF3-3626A95D979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43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44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7C8EF38-B1C6-4273-8B3E-3A074434A3B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46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47" name="Номер слайда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BF31A36-253B-423A-B01C-82F45BC01FD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7EADB09-FCD0-4DD5-8950-E85D8A2B65BF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17.2.23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78D95E0-81B6-4967-B4EA-D1530D7ECFA8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C84518E-57A3-493A-8C22-5EE3A0C61F8F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17.2.23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741A8A6-018A-4E2F-A15C-EFA51E02BE7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hyperlink" Target="https://www.cbr.ru/registries/infrastr/#a_132564" TargetMode="External"/><Relationship Id="rId3" Type="http://schemas.openxmlformats.org/officeDocument/2006/relationships/image" Target="../media/image44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hyperlink" Target="https://www.cbr.ru/vfs/registers/infr/list_invest_platform_op.xlsx" TargetMode="External"/><Relationship Id="rId3" Type="http://schemas.openxmlformats.org/officeDocument/2006/relationships/image" Target="../media/image47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2" Type="http://schemas.openxmlformats.org/officeDocument/2006/relationships/slideLayout" Target="../slideLayouts/slideLayout13.xml"/><Relationship Id="rId1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3"/>
          <p:cNvSpPr/>
          <p:nvPr/>
        </p:nvSpPr>
        <p:spPr>
          <a:xfrm>
            <a:off x="2748960" y="1965960"/>
            <a:ext cx="8699400" cy="25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70ad47"/>
                </a:solidFill>
                <a:latin typeface="Bookman Old Style"/>
                <a:ea typeface="Ebrima"/>
              </a:rPr>
              <a:t>Антикоррупционное декларирование. </a:t>
            </a:r>
            <a:br/>
            <a:r>
              <a:rPr b="1" lang="ru-RU" sz="4000" spc="-1" strike="noStrike">
                <a:solidFill>
                  <a:srgbClr val="70ad47"/>
                </a:solidFill>
                <a:latin typeface="Bookman Old Style"/>
                <a:ea typeface="Ebrima"/>
              </a:rPr>
              <a:t>Методические рекомендации </a:t>
            </a:r>
            <a:br/>
            <a:r>
              <a:rPr b="1" lang="ru-RU" sz="4000" spc="-1" strike="noStrike">
                <a:solidFill>
                  <a:srgbClr val="70ad47"/>
                </a:solidFill>
                <a:latin typeface="Bookman Old Style"/>
                <a:ea typeface="Ebrima"/>
              </a:rPr>
              <a:t>Минтруда России</a:t>
            </a:r>
            <a:endParaRPr b="0" lang="ru-RU" sz="4000" spc="-1" strike="noStrike">
              <a:latin typeface="Arial"/>
            </a:endParaRPr>
          </a:p>
        </p:txBody>
      </p:sp>
      <p:grpSp>
        <p:nvGrpSpPr>
          <p:cNvPr id="89" name="Группа 1"/>
          <p:cNvGrpSpPr/>
          <p:nvPr/>
        </p:nvGrpSpPr>
        <p:grpSpPr>
          <a:xfrm>
            <a:off x="0" y="0"/>
            <a:ext cx="2123640" cy="6858000"/>
            <a:chOff x="0" y="0"/>
            <a:chExt cx="2123640" cy="6858000"/>
          </a:xfrm>
        </p:grpSpPr>
        <p:sp>
          <p:nvSpPr>
            <p:cNvPr id="90" name="Прямоугольник 2"/>
            <p:cNvSpPr/>
            <p:nvPr/>
          </p:nvSpPr>
          <p:spPr>
            <a:xfrm flipV="1" rot="5400000">
              <a:off x="-2961000" y="2960640"/>
              <a:ext cx="6857640" cy="935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91" name="Прямоугольник 4"/>
            <p:cNvSpPr/>
            <p:nvPr/>
          </p:nvSpPr>
          <p:spPr>
            <a:xfrm flipV="1" rot="5400000">
              <a:off x="-2313000" y="3248640"/>
              <a:ext cx="6857640" cy="359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" name="Прямоугольник 5"/>
            <p:cNvSpPr/>
            <p:nvPr/>
          </p:nvSpPr>
          <p:spPr>
            <a:xfrm flipV="1" rot="5400000">
              <a:off x="-331200" y="4870800"/>
              <a:ext cx="3614400" cy="359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3" name="Прямоугольник 6"/>
            <p:cNvSpPr/>
            <p:nvPr/>
          </p:nvSpPr>
          <p:spPr>
            <a:xfrm flipV="1" rot="5400000">
              <a:off x="371160" y="5105520"/>
              <a:ext cx="3036960" cy="46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94" name="TextBox 7"/>
          <p:cNvSpPr/>
          <p:nvPr/>
        </p:nvSpPr>
        <p:spPr>
          <a:xfrm>
            <a:off x="2748960" y="5534640"/>
            <a:ext cx="3453480" cy="13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70ad47"/>
                </a:solidFill>
                <a:latin typeface="Calibri"/>
              </a:rPr>
              <a:t>Москва,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70ad47"/>
                </a:solidFill>
                <a:latin typeface="Calibri"/>
              </a:rPr>
              <a:t>Февраль 2023 г.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Группа 29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226" name="Прямоугольник 30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227" name="Прямоугольник 31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8" name="Прямоугольник 32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" name="Прямоугольник 3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30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231" name="TextBox 25"/>
          <p:cNvSpPr/>
          <p:nvPr/>
        </p:nvSpPr>
        <p:spPr>
          <a:xfrm>
            <a:off x="870840" y="791640"/>
            <a:ext cx="110887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Начало работы с декларацией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32" name="Прямоугольник 37"/>
          <p:cNvSpPr/>
          <p:nvPr/>
        </p:nvSpPr>
        <p:spPr>
          <a:xfrm>
            <a:off x="1783080" y="3486960"/>
            <a:ext cx="1011636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Определить семейное положение (супруга (супруг) и несовершеннолетние дети)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Оценить возможность подачи декларации в отношении родственников;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при невозможности – подать заявление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3" name="Прямоугольник 39"/>
          <p:cNvSpPr/>
          <p:nvPr/>
        </p:nvSpPr>
        <p:spPr>
          <a:xfrm>
            <a:off x="1783080" y="2684520"/>
            <a:ext cx="1015452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Проверить наличие замещаемой должности в перечне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4" name="Прямоугольник 40"/>
          <p:cNvSpPr/>
          <p:nvPr/>
        </p:nvSpPr>
        <p:spPr>
          <a:xfrm>
            <a:off x="1783080" y="4443480"/>
            <a:ext cx="1011636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Подготовить правоустанавливающие и иные официальные документы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(очень много вопросов на конкретные ситуации, которые требуют анализ документов)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5" name="Прямоугольник 41"/>
          <p:cNvSpPr/>
          <p:nvPr/>
        </p:nvSpPr>
        <p:spPr>
          <a:xfrm>
            <a:off x="1783080" y="5398920"/>
            <a:ext cx="1011636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Скачать (</a:t>
            </a:r>
            <a:r>
              <a:rPr b="1" lang="en-US" sz="1800" spc="-1" strike="noStrike">
                <a:solidFill>
                  <a:srgbClr val="2e75b6"/>
                </a:solidFill>
                <a:latin typeface="Calibri"/>
              </a:rPr>
              <a:t>http://www.kremlin.ru/structure/additional/12</a:t>
            </a: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)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и установить СПО "Справки БК" в актуальной версии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6" name="Прямая соединительная линия 43"/>
          <p:cNvSpPr/>
          <p:nvPr/>
        </p:nvSpPr>
        <p:spPr>
          <a:xfrm>
            <a:off x="407880" y="3402360"/>
            <a:ext cx="11529720" cy="0"/>
          </a:xfrm>
          <a:prstGeom prst="line">
            <a:avLst/>
          </a:prstGeom>
          <a:ln w="12700">
            <a:solidFill>
              <a:srgbClr val="4472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Прямая соединительная линия 44"/>
          <p:cNvSpPr/>
          <p:nvPr/>
        </p:nvSpPr>
        <p:spPr>
          <a:xfrm>
            <a:off x="369720" y="4393080"/>
            <a:ext cx="11530080" cy="0"/>
          </a:xfrm>
          <a:prstGeom prst="line">
            <a:avLst/>
          </a:prstGeom>
          <a:ln w="12700">
            <a:solidFill>
              <a:srgbClr val="4472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Прямая соединительная линия 45"/>
          <p:cNvSpPr/>
          <p:nvPr/>
        </p:nvSpPr>
        <p:spPr>
          <a:xfrm>
            <a:off x="369720" y="5310360"/>
            <a:ext cx="11530080" cy="0"/>
          </a:xfrm>
          <a:prstGeom prst="line">
            <a:avLst/>
          </a:prstGeom>
          <a:ln w="12700">
            <a:solidFill>
              <a:srgbClr val="4472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TextBox 5"/>
          <p:cNvSpPr/>
          <p:nvPr/>
        </p:nvSpPr>
        <p:spPr>
          <a:xfrm>
            <a:off x="451800" y="2497320"/>
            <a:ext cx="1142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40" name="TextBox 48"/>
          <p:cNvSpPr/>
          <p:nvPr/>
        </p:nvSpPr>
        <p:spPr>
          <a:xfrm>
            <a:off x="451800" y="3426480"/>
            <a:ext cx="1142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3.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41" name="TextBox 49"/>
          <p:cNvSpPr/>
          <p:nvPr/>
        </p:nvSpPr>
        <p:spPr>
          <a:xfrm>
            <a:off x="451800" y="4379040"/>
            <a:ext cx="1142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4.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42" name="TextBox 50"/>
          <p:cNvSpPr/>
          <p:nvPr/>
        </p:nvSpPr>
        <p:spPr>
          <a:xfrm>
            <a:off x="451800" y="5336280"/>
            <a:ext cx="1142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5.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243" name="Picture 2" descr="http://qrcoder.ru/code/?http%3A%2F%2Fwww.kremlin.ru%2Fstructure%2Fadditional%2F12&amp;4&amp;0"/>
          <p:cNvPicPr/>
          <p:nvPr/>
        </p:nvPicPr>
        <p:blipFill>
          <a:blip r:embed="rId2"/>
          <a:stretch/>
        </p:blipFill>
        <p:spPr>
          <a:xfrm>
            <a:off x="10819800" y="5398920"/>
            <a:ext cx="1079640" cy="1079640"/>
          </a:xfrm>
          <a:prstGeom prst="rect">
            <a:avLst/>
          </a:prstGeom>
          <a:ln w="0">
            <a:noFill/>
          </a:ln>
        </p:spPr>
      </p:pic>
      <p:sp>
        <p:nvSpPr>
          <p:cNvPr id="244" name="Прямоугольник 22"/>
          <p:cNvSpPr/>
          <p:nvPr/>
        </p:nvSpPr>
        <p:spPr>
          <a:xfrm>
            <a:off x="1783080" y="1810800"/>
            <a:ext cx="1015452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Консультативную помощь оказывает антикоррупционное подразделение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5" name="Прямая соединительная линия 23"/>
          <p:cNvSpPr/>
          <p:nvPr/>
        </p:nvSpPr>
        <p:spPr>
          <a:xfrm>
            <a:off x="407880" y="2529000"/>
            <a:ext cx="11529720" cy="0"/>
          </a:xfrm>
          <a:prstGeom prst="line">
            <a:avLst/>
          </a:prstGeom>
          <a:ln w="12700">
            <a:solidFill>
              <a:srgbClr val="4472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TextBox 24"/>
          <p:cNvSpPr/>
          <p:nvPr/>
        </p:nvSpPr>
        <p:spPr>
          <a:xfrm>
            <a:off x="451800" y="1623960"/>
            <a:ext cx="1142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1.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47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3E01487-757F-495E-BDEF-18453D6BE406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Группа 29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249" name="Прямоугольник 30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250" name="Прямоугольник 31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1" name="Прямоугольник 32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2" name="Прямоугольник 3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53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254" name="TextBox 25"/>
          <p:cNvSpPr/>
          <p:nvPr/>
        </p:nvSpPr>
        <p:spPr>
          <a:xfrm>
            <a:off x="870840" y="791640"/>
            <a:ext cx="110887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Начало работы с декларацией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55" name="Прямоугольник 10"/>
          <p:cNvSpPr/>
          <p:nvPr/>
        </p:nvSpPr>
        <p:spPr>
          <a:xfrm>
            <a:off x="545400" y="1566360"/>
            <a:ext cx="11239920" cy="39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Сроки декларационной кампании 2023 года: 1 (30) апреля 2023 года соответственно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6" name="Прямоугольник 12"/>
          <p:cNvSpPr/>
          <p:nvPr/>
        </p:nvSpPr>
        <p:spPr>
          <a:xfrm>
            <a:off x="545400" y="3411000"/>
            <a:ext cx="11239920" cy="118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Юридически значимым для декларационной кампании 2023 года является перечень должностей,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имеющий силу по состоянию на 31 декабря 2022 г.; перечень формируется на основании оценки рисков;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7" name="Прямоугольник 14"/>
          <p:cNvSpPr/>
          <p:nvPr/>
        </p:nvSpPr>
        <p:spPr>
          <a:xfrm>
            <a:off x="545400" y="5256000"/>
            <a:ext cx="11239920" cy="89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Порядок представления справки утверждается НПА;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8" name="Прямоугольник 15"/>
          <p:cNvSpPr/>
          <p:nvPr/>
        </p:nvSpPr>
        <p:spPr>
          <a:xfrm>
            <a:off x="545400" y="2092680"/>
            <a:ext cx="11239920" cy="118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Нахождение лица на длительном незапланированном лечении не освобождает от обязанности представить декларации.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Если декларационная кампания закончилась, лицо прошло лечение, ему необходимо в разумные сроки исполнить обязанность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9" name="Прямоугольник 1"/>
          <p:cNvSpPr/>
          <p:nvPr/>
        </p:nvSpPr>
        <p:spPr>
          <a:xfrm>
            <a:off x="545400" y="6286320"/>
            <a:ext cx="11239920" cy="39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Если необходима справка в т.ч. формате </a:t>
            </a:r>
            <a:r>
              <a:rPr b="0" lang="en-US" sz="1800" spc="-1" strike="noStrike">
                <a:solidFill>
                  <a:srgbClr val="2e75b6"/>
                </a:solidFill>
                <a:latin typeface="Calibri"/>
              </a:rPr>
              <a:t>.XSB</a:t>
            </a: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, то это прописывается в порядке представления справки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0" name="Прямоугольник 3"/>
          <p:cNvSpPr/>
          <p:nvPr/>
        </p:nvSpPr>
        <p:spPr>
          <a:xfrm>
            <a:off x="545400" y="4729680"/>
            <a:ext cx="11239920" cy="39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Квалифицирующий признак "31 декабря" не у всех декларантов (см., например, гос.должности)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1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2240108-BD38-4D9B-A292-895CB31A2620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263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264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5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6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67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D66BE84-1523-4AA9-96DF-5CC944712132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268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269" name="TextBox 51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Работа с СПО "Справки БК"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70" name="Прямоугольник 2"/>
          <p:cNvSpPr/>
          <p:nvPr/>
        </p:nvSpPr>
        <p:spPr>
          <a:xfrm>
            <a:off x="1286280" y="1724040"/>
            <a:ext cx="10499040" cy="5756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1" name="Стрелка вправо 66"/>
          <p:cNvSpPr/>
          <p:nvPr/>
        </p:nvSpPr>
        <p:spPr>
          <a:xfrm>
            <a:off x="545400" y="186840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72" name="Прямоугольник 4"/>
          <p:cNvSpPr/>
          <p:nvPr/>
        </p:nvSpPr>
        <p:spPr>
          <a:xfrm>
            <a:off x="1286280" y="2908080"/>
            <a:ext cx="10499040" cy="3596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Не допускаются дефекты печати в виде полос, пятен (при дефектах барабана или картриджа принтера)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3" name="Стрелка вправо 68"/>
          <p:cNvSpPr/>
          <p:nvPr/>
        </p:nvSpPr>
        <p:spPr>
          <a:xfrm>
            <a:off x="545400" y="294732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74" name="Прямоугольник 7"/>
          <p:cNvSpPr/>
          <p:nvPr/>
        </p:nvSpPr>
        <p:spPr>
          <a:xfrm>
            <a:off x="1286280" y="2423880"/>
            <a:ext cx="10499040" cy="3596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Для печати справок используется лазерный принтер, обеспечивающий качественную печать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5" name="Стрелка вправо 70"/>
          <p:cNvSpPr/>
          <p:nvPr/>
        </p:nvSpPr>
        <p:spPr>
          <a:xfrm>
            <a:off x="545400" y="246060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76" name="Прямоугольник 9"/>
          <p:cNvSpPr/>
          <p:nvPr/>
        </p:nvSpPr>
        <p:spPr>
          <a:xfrm>
            <a:off x="1286280" y="3391920"/>
            <a:ext cx="10499040" cy="87516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Не допускается наличие подписи и пометок на линейных и двумерных штрих-кодах</a:t>
            </a:r>
            <a:br/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(подпись на справке может быть поставлена в правом нижнем углу всех страниц, кроме последней: </a:t>
            </a:r>
            <a:br/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на последней странице подпись ставится в специально отведенном месте)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7" name="Стрелка вправо 72"/>
          <p:cNvSpPr/>
          <p:nvPr/>
        </p:nvSpPr>
        <p:spPr>
          <a:xfrm>
            <a:off x="545400" y="368604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78" name="Прямоугольник 12"/>
          <p:cNvSpPr/>
          <p:nvPr/>
        </p:nvSpPr>
        <p:spPr>
          <a:xfrm>
            <a:off x="1286280" y="4391280"/>
            <a:ext cx="10499040" cy="3596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Не допускаются рукописные правки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9" name="Стрелка вправо 77"/>
          <p:cNvSpPr/>
          <p:nvPr/>
        </p:nvSpPr>
        <p:spPr>
          <a:xfrm>
            <a:off x="545400" y="442800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281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282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3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4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85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9079208-2A63-4397-B5DF-B6F03C8542AD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286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287" name="TextBox 51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Работа с СПО "Справки БК"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88" name="Прямоугольник 15"/>
          <p:cNvSpPr/>
          <p:nvPr/>
        </p:nvSpPr>
        <p:spPr>
          <a:xfrm>
            <a:off x="1286280" y="1718640"/>
            <a:ext cx="1049904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9" name="Стрелка вправо 77"/>
          <p:cNvSpPr/>
          <p:nvPr/>
        </p:nvSpPr>
        <p:spPr>
          <a:xfrm>
            <a:off x="545400" y="186336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bc8e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90" name="Прямоугольник 17"/>
          <p:cNvSpPr/>
          <p:nvPr/>
        </p:nvSpPr>
        <p:spPr>
          <a:xfrm>
            <a:off x="1286280" y="2403720"/>
            <a:ext cx="10499040" cy="35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Справки не рекомендуется прошивать и фиксировать скрепкой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1" name="Стрелка вправо 77"/>
          <p:cNvSpPr/>
          <p:nvPr/>
        </p:nvSpPr>
        <p:spPr>
          <a:xfrm>
            <a:off x="545400" y="243612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bc8e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92" name="Прямоугольник 19"/>
          <p:cNvSpPr/>
          <p:nvPr/>
        </p:nvSpPr>
        <p:spPr>
          <a:xfrm>
            <a:off x="1286280" y="2872440"/>
            <a:ext cx="10499040" cy="35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Рекомендуется обеспечить печать справки и ее заверение в течение одного дня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3" name="Стрелка вправо 77"/>
          <p:cNvSpPr/>
          <p:nvPr/>
        </p:nvSpPr>
        <p:spPr>
          <a:xfrm>
            <a:off x="545400" y="290916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bc8e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94" name="Прямоугольник 25"/>
          <p:cNvSpPr/>
          <p:nvPr/>
        </p:nvSpPr>
        <p:spPr>
          <a:xfrm>
            <a:off x="1286280" y="3341520"/>
            <a:ext cx="1049904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Не рекомендуется осуществлять подмену листов справки листами, напечатанными в иной момент времени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5" name="Стрелка вправо 77"/>
          <p:cNvSpPr/>
          <p:nvPr/>
        </p:nvSpPr>
        <p:spPr>
          <a:xfrm>
            <a:off x="545400" y="348588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bc8e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297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298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9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0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01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BA33299-7542-402B-97B3-B6541455F050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302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303" name="TextBox 51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Работа с СПО "Справки БК"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04" name="Прямоугольник 15"/>
          <p:cNvSpPr/>
          <p:nvPr/>
        </p:nvSpPr>
        <p:spPr>
          <a:xfrm>
            <a:off x="545400" y="1716480"/>
            <a:ext cx="11239920" cy="35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 рекомендуем печатать справку на листах формата А5, а также использовать двустороннюю печать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5" name="Прямоугольник 19"/>
          <p:cNvSpPr/>
          <p:nvPr/>
        </p:nvSpPr>
        <p:spPr>
          <a:xfrm>
            <a:off x="545400" y="3277440"/>
            <a:ext cx="11239920" cy="129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Невозможность подать справку ситуативна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6" name="Прямоугольник 26"/>
          <p:cNvSpPr/>
          <p:nvPr/>
        </p:nvSpPr>
        <p:spPr>
          <a:xfrm>
            <a:off x="545400" y="2236680"/>
            <a:ext cx="11239920" cy="35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Нецелесообразность двусторонней печати обусловлена требованиями к работе с ГИС "Посейдон"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7" name="Прямоугольник 14"/>
          <p:cNvSpPr/>
          <p:nvPr/>
        </p:nvSpPr>
        <p:spPr>
          <a:xfrm>
            <a:off x="545400" y="4734000"/>
            <a:ext cx="1123992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Заявление о невозможности подкрепляются подтверждающими документами, общие фразы: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"не общаемся", "не поддерживаем контакт" должны оцениваться критически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8" name="Прямоугольник 4"/>
          <p:cNvSpPr/>
          <p:nvPr/>
        </p:nvSpPr>
        <p:spPr>
          <a:xfrm>
            <a:off x="545400" y="2757240"/>
            <a:ext cx="11239920" cy="35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СПО "Справки БК" разработано ФСО России, а не Минтрудом России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310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311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2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3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14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8C86231-EDED-481A-A3C5-BD3BCF0DED0C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315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316" name="TextBox 51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Обзор практики невозможности представить сведения на родственника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17" name="Прямоугольник 2"/>
          <p:cNvSpPr/>
          <p:nvPr/>
        </p:nvSpPr>
        <p:spPr>
          <a:xfrm>
            <a:off x="1783080" y="3486960"/>
            <a:ext cx="1011636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Заявление рассматривается на комиссии, при подготовке к заседанию не требуется мотивированное заключение (при этом скриншоты требуют более детального анализа)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8" name="Прямоугольник 3"/>
          <p:cNvSpPr/>
          <p:nvPr/>
        </p:nvSpPr>
        <p:spPr>
          <a:xfrm>
            <a:off x="1783080" y="2684520"/>
            <a:ext cx="1015452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Лицо заблаговременно обращается с заявлением, в котором указывает причины невозможности представления сведений (желательно с подтверждающими документами)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9" name="Прямоугольник 4"/>
          <p:cNvSpPr/>
          <p:nvPr/>
        </p:nvSpPr>
        <p:spPr>
          <a:xfrm>
            <a:off x="1783080" y="4443480"/>
            <a:ext cx="1011636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Заседание желательно проводить в период декларационной кампании, чтобы дать сотруднику шанс представить сведения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0" name="Прямая соединительная линия 7"/>
          <p:cNvSpPr/>
          <p:nvPr/>
        </p:nvSpPr>
        <p:spPr>
          <a:xfrm>
            <a:off x="407880" y="3402360"/>
            <a:ext cx="11529720" cy="0"/>
          </a:xfrm>
          <a:prstGeom prst="line">
            <a:avLst/>
          </a:prstGeom>
          <a:ln w="12700">
            <a:solidFill>
              <a:srgbClr val="4472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Прямая соединительная линия 8"/>
          <p:cNvSpPr/>
          <p:nvPr/>
        </p:nvSpPr>
        <p:spPr>
          <a:xfrm>
            <a:off x="369720" y="4393080"/>
            <a:ext cx="11530080" cy="0"/>
          </a:xfrm>
          <a:prstGeom prst="line">
            <a:avLst/>
          </a:prstGeom>
          <a:ln w="12700">
            <a:solidFill>
              <a:srgbClr val="4472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TextBox 10"/>
          <p:cNvSpPr/>
          <p:nvPr/>
        </p:nvSpPr>
        <p:spPr>
          <a:xfrm>
            <a:off x="451800" y="2497320"/>
            <a:ext cx="1142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323" name="TextBox 12"/>
          <p:cNvSpPr/>
          <p:nvPr/>
        </p:nvSpPr>
        <p:spPr>
          <a:xfrm>
            <a:off x="451800" y="3426480"/>
            <a:ext cx="1142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3.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324" name="TextBox 16"/>
          <p:cNvSpPr/>
          <p:nvPr/>
        </p:nvSpPr>
        <p:spPr>
          <a:xfrm>
            <a:off x="451800" y="4379040"/>
            <a:ext cx="1142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4.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325" name="Прямоугольник 23"/>
          <p:cNvSpPr/>
          <p:nvPr/>
        </p:nvSpPr>
        <p:spPr>
          <a:xfrm>
            <a:off x="1783080" y="1810800"/>
            <a:ext cx="1015452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Каждый случай невозможности подлежит рассмотрению на комиссии </a:t>
            </a:r>
            <a:br/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(подразделение самостоятельно принять решение не может)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6" name="Прямая соединительная линия 24"/>
          <p:cNvSpPr/>
          <p:nvPr/>
        </p:nvSpPr>
        <p:spPr>
          <a:xfrm>
            <a:off x="407880" y="2529000"/>
            <a:ext cx="11529720" cy="0"/>
          </a:xfrm>
          <a:prstGeom prst="line">
            <a:avLst/>
          </a:prstGeom>
          <a:ln w="12700">
            <a:solidFill>
              <a:srgbClr val="4472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TextBox 25"/>
          <p:cNvSpPr/>
          <p:nvPr/>
        </p:nvSpPr>
        <p:spPr>
          <a:xfrm>
            <a:off x="451800" y="1623960"/>
            <a:ext cx="1142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1.</a:t>
            </a:r>
            <a:endParaRPr b="0" lang="ru-R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329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330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1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2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33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35A432A-17DB-44E2-A98D-3404B89EEA49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334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335" name="TextBox 51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Обзор практики невозможности представить сведения на родственника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36" name="Прямоугольник 6"/>
          <p:cNvSpPr/>
          <p:nvPr/>
        </p:nvSpPr>
        <p:spPr>
          <a:xfrm>
            <a:off x="4437360" y="1357920"/>
            <a:ext cx="3455640" cy="546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ad47">
                <a:lumMod val="60000"/>
                <a:lumOff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2e75b6"/>
                </a:solidFill>
                <a:latin typeface="Calibri"/>
              </a:rPr>
              <a:t>Решения комиссии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37" name="Прямоугольник 9"/>
          <p:cNvSpPr/>
          <p:nvPr/>
        </p:nvSpPr>
        <p:spPr>
          <a:xfrm>
            <a:off x="545400" y="2089080"/>
            <a:ext cx="3455640" cy="86364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Причина объективна и уважительна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8" name="Прямоугольник 14"/>
          <p:cNvSpPr/>
          <p:nvPr/>
        </p:nvSpPr>
        <p:spPr>
          <a:xfrm>
            <a:off x="4437360" y="2089080"/>
            <a:ext cx="3455640" cy="86364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Причина неуважительна + рекомендация принять меры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9" name="Прямоугольник 15"/>
          <p:cNvSpPr/>
          <p:nvPr/>
        </p:nvSpPr>
        <p:spPr>
          <a:xfrm>
            <a:off x="8329680" y="2089080"/>
            <a:ext cx="3455640" cy="86364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Причина необъективна и является уклонением + ответственность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0" name="Прямая соединительная линия 17"/>
          <p:cNvSpPr/>
          <p:nvPr/>
        </p:nvSpPr>
        <p:spPr>
          <a:xfrm flipH="1">
            <a:off x="2273040" y="1904760"/>
            <a:ext cx="3892320" cy="183960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1" name="Прямая соединительная линия 18"/>
          <p:cNvSpPr/>
          <p:nvPr/>
        </p:nvSpPr>
        <p:spPr>
          <a:xfrm>
            <a:off x="6165360" y="1904760"/>
            <a:ext cx="0" cy="183960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Прямая соединительная линия 19"/>
          <p:cNvSpPr/>
          <p:nvPr/>
        </p:nvSpPr>
        <p:spPr>
          <a:xfrm>
            <a:off x="6165360" y="1904760"/>
            <a:ext cx="3891960" cy="183960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" name="Прямоугольник 29"/>
          <p:cNvSpPr/>
          <p:nvPr/>
        </p:nvSpPr>
        <p:spPr>
          <a:xfrm>
            <a:off x="2793600" y="3215880"/>
            <a:ext cx="8991720" cy="54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2e75b6"/>
                </a:solidFill>
                <a:latin typeface="Calibri"/>
              </a:rPr>
              <a:t>причина, которая существует независимо от воли государственного служащего (например, государственный служащий длительное время не располагает сведениями о местонахождении супруги (супруга) и у него отсутствуют возможности для получения такой информации)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44" name="Прямоугольник 30"/>
          <p:cNvSpPr/>
          <p:nvPr/>
        </p:nvSpPr>
        <p:spPr>
          <a:xfrm>
            <a:off x="545400" y="3087000"/>
            <a:ext cx="235260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Объективная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причина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5" name="Нашивка 30"/>
          <p:cNvSpPr/>
          <p:nvPr/>
        </p:nvSpPr>
        <p:spPr>
          <a:xfrm>
            <a:off x="2372760" y="3157920"/>
            <a:ext cx="462600" cy="655920"/>
          </a:xfrm>
          <a:prstGeom prst="chevron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6" name="Прямоугольник 32"/>
          <p:cNvSpPr/>
          <p:nvPr/>
        </p:nvSpPr>
        <p:spPr>
          <a:xfrm>
            <a:off x="2793600" y="4070160"/>
            <a:ext cx="8991720" cy="54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2e75b6"/>
                </a:solidFill>
                <a:latin typeface="Calibri"/>
              </a:rPr>
              <a:t>причина, которая обоснованно препятствовала государственному служащему представить необходимые сведения (болезнь, командировка и т.п.)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47" name="Прямоугольник 33"/>
          <p:cNvSpPr/>
          <p:nvPr/>
        </p:nvSpPr>
        <p:spPr>
          <a:xfrm>
            <a:off x="545400" y="3941280"/>
            <a:ext cx="235260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Уважительная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причина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8" name="Нашивка 30"/>
          <p:cNvSpPr/>
          <p:nvPr/>
        </p:nvSpPr>
        <p:spPr>
          <a:xfrm>
            <a:off x="2372760" y="4012560"/>
            <a:ext cx="462600" cy="655920"/>
          </a:xfrm>
          <a:prstGeom prst="chevron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Прямоугольник 35"/>
          <p:cNvSpPr/>
          <p:nvPr/>
        </p:nvSpPr>
        <p:spPr>
          <a:xfrm>
            <a:off x="545400" y="4790880"/>
            <a:ext cx="11239920" cy="93564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Возможна ситуация, когда причина является одновременно объективной и неуважительной, в частности, отказ супруги (супруга) представить сведения в связи с обязательствами, взятыми супругой (супругом) перед третьими лицами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50" name="Прямоугольник 36"/>
          <p:cNvSpPr/>
          <p:nvPr/>
        </p:nvSpPr>
        <p:spPr>
          <a:xfrm>
            <a:off x="545400" y="5874840"/>
            <a:ext cx="11239920" cy="8438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2e75b6"/>
                </a:solidFill>
                <a:latin typeface="Calibri"/>
              </a:rPr>
              <a:t>Методические рекомендации по организации работы комиссий по соблюдению требований к служебному поведению федеральных государственных служащих и урегулированию конфликта интересов (аттестационных комиссий) в федеральных государственных органах, одобренные президиумом Совета при Президенте Российской Федерации по противодействию коррупции (протокол от 13 апреля 2011 г. № 24)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352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353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4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5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56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C1B54B8-9996-4BB3-91E3-C0A1843F9F57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357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358" name="TextBox 51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Общие вопросы по представлению справки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59" name="Прямоугольник 17"/>
          <p:cNvSpPr/>
          <p:nvPr/>
        </p:nvSpPr>
        <p:spPr>
          <a:xfrm>
            <a:off x="545400" y="2607480"/>
            <a:ext cx="11239920" cy="35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По общему правилу, справка подается один раз; уточненная справка также подается один раз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0" name="Прямоугольник 18"/>
          <p:cNvSpPr/>
          <p:nvPr/>
        </p:nvSpPr>
        <p:spPr>
          <a:xfrm>
            <a:off x="545400" y="3138120"/>
            <a:ext cx="1123992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Уточненная справка подается в течение месяца со дня окончания декларационной кампании: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подать уточненную справку в период декларационной кампании нельзя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1" name="Прямоугольник 19"/>
          <p:cNvSpPr/>
          <p:nvPr/>
        </p:nvSpPr>
        <p:spPr>
          <a:xfrm>
            <a:off x="545400" y="1429200"/>
            <a:ext cx="11239920" cy="100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Справка распечатывается, подписывается и включается в личное дело (при наличии);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представление </a:t>
            </a:r>
            <a:r>
              <a:rPr b="0" lang="en-US" sz="1800" spc="-1" strike="noStrike">
                <a:solidFill>
                  <a:srgbClr val="2e75b6"/>
                </a:solidFill>
                <a:latin typeface="Calibri"/>
              </a:rPr>
              <a:t>.XSB </a:t>
            </a: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файла не отменяет необходимость представить справку в бумажном варианте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(необходимо предусмотреть соответствующие положения в порядке представления справки)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2" name="Прямоугольник 14"/>
          <p:cNvSpPr/>
          <p:nvPr/>
        </p:nvSpPr>
        <p:spPr>
          <a:xfrm>
            <a:off x="545400" y="4775040"/>
            <a:ext cx="1123992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Обязательные для приложения к справке документы предусмотрены для разделов 2 и 4,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все остальное – факультативно и по желанию декларанта; все приложения приобщаются к справке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3" name="Прямоугольник 15"/>
          <p:cNvSpPr/>
          <p:nvPr/>
        </p:nvSpPr>
        <p:spPr>
          <a:xfrm>
            <a:off x="545400" y="5593320"/>
            <a:ext cx="11239920" cy="35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При приеме справки необходимо оценивать ее форму: сдана ли с использованием актуальной версии СПО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4" name="Прямоугольник 23"/>
          <p:cNvSpPr/>
          <p:nvPr/>
        </p:nvSpPr>
        <p:spPr>
          <a:xfrm>
            <a:off x="545400" y="3956400"/>
            <a:ext cx="1123992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Представление уточненных сведений предусматривает повторное представление только справки,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 которой не отражены или не полностью отражены какие-либо сведения либо имеются ошибки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5" name="Прямоугольник 4"/>
          <p:cNvSpPr/>
          <p:nvPr/>
        </p:nvSpPr>
        <p:spPr>
          <a:xfrm>
            <a:off x="545400" y="6123960"/>
            <a:ext cx="11239920" cy="35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Разные признаки, разные строки в соответствующих подразделах (разделах) справки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367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368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9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0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71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BC12794-6021-4C4D-BE90-BCAEEA8A1FAE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372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373" name="TextBox 51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Титульный лист декларации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74" name="Прямоугольник 3"/>
          <p:cNvSpPr/>
          <p:nvPr/>
        </p:nvSpPr>
        <p:spPr>
          <a:xfrm>
            <a:off x="545400" y="3737160"/>
            <a:ext cx="1123992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"Самозанятый" это обыденное понимание; по факту это применение специального налогового режима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"Налог на профессиональный доход"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5" name="Прямоугольник 16"/>
          <p:cNvSpPr/>
          <p:nvPr/>
        </p:nvSpPr>
        <p:spPr>
          <a:xfrm>
            <a:off x="1821240" y="2622240"/>
            <a:ext cx="1011636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  <a:ea typeface="Calibri"/>
              </a:rPr>
              <a:t>"Титульной" является должность, при замещении которой возлагается обязанность представить декларацию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6" name="Прямоугольник 19"/>
          <p:cNvSpPr/>
          <p:nvPr/>
        </p:nvSpPr>
        <p:spPr>
          <a:xfrm>
            <a:off x="1821240" y="1819800"/>
            <a:ext cx="1015452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  <a:ea typeface="Calibri"/>
              </a:rPr>
              <a:t>СНИЛС с ноября 2013 года присваивается новорожденным в беззаявительном порядке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7" name="Прямая соединительная линия 25"/>
          <p:cNvSpPr/>
          <p:nvPr/>
        </p:nvSpPr>
        <p:spPr>
          <a:xfrm>
            <a:off x="445680" y="2547360"/>
            <a:ext cx="11530080" cy="0"/>
          </a:xfrm>
          <a:prstGeom prst="line">
            <a:avLst/>
          </a:prstGeom>
          <a:ln w="12700">
            <a:solidFill>
              <a:srgbClr val="4472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8" name="TextBox 26"/>
          <p:cNvSpPr/>
          <p:nvPr/>
        </p:nvSpPr>
        <p:spPr>
          <a:xfrm>
            <a:off x="489600" y="1632600"/>
            <a:ext cx="1142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1.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379" name="TextBox 27"/>
          <p:cNvSpPr/>
          <p:nvPr/>
        </p:nvSpPr>
        <p:spPr>
          <a:xfrm>
            <a:off x="489600" y="2561400"/>
            <a:ext cx="1142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380" name="Прямая соединительная линия 18"/>
          <p:cNvSpPr/>
          <p:nvPr/>
        </p:nvSpPr>
        <p:spPr>
          <a:xfrm>
            <a:off x="407880" y="5330880"/>
            <a:ext cx="11529720" cy="0"/>
          </a:xfrm>
          <a:prstGeom prst="line">
            <a:avLst/>
          </a:prstGeom>
          <a:ln w="12700">
            <a:solidFill>
              <a:srgbClr val="4472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1" name="Прямоугольник 15"/>
          <p:cNvSpPr/>
          <p:nvPr/>
        </p:nvSpPr>
        <p:spPr>
          <a:xfrm>
            <a:off x="545400" y="4534200"/>
            <a:ext cx="1009332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Служащий может применять "Налог на профессиональный доход" только в отношении сдачи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 аренду (наем) жилых помещений (письмо Минтруда России от 19.04.2021 № 28-6/10/В-4623)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2" name="Прямоугольник 2"/>
          <p:cNvSpPr/>
          <p:nvPr/>
        </p:nvSpPr>
        <p:spPr>
          <a:xfrm>
            <a:off x="552960" y="5502600"/>
            <a:ext cx="1123236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83" name="Picture 2" descr=""/>
          <p:cNvPicPr/>
          <p:nvPr/>
        </p:nvPicPr>
        <p:blipFill>
          <a:blip r:embed="rId2"/>
          <a:stretch/>
        </p:blipFill>
        <p:spPr>
          <a:xfrm>
            <a:off x="10910880" y="4420800"/>
            <a:ext cx="874080" cy="87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385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386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7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8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89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FBEE970-2FCA-4330-B251-FDF80C0AA83D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390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391" name="TextBox 51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1. Сведения о доходах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392" name="Рисунок 7" descr=""/>
          <p:cNvPicPr/>
          <p:nvPr/>
        </p:nvPicPr>
        <p:blipFill>
          <a:blip r:embed="rId2"/>
          <a:stretch/>
        </p:blipFill>
        <p:spPr>
          <a:xfrm>
            <a:off x="2374560" y="1357920"/>
            <a:ext cx="7442280" cy="541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Группа 29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96" name="Прямоугольник 30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97" name="Прямоугольник 31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8" name="Прямоугольник 32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9" name="Прямоугольник 3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00" name="TextBox 25"/>
          <p:cNvSpPr/>
          <p:nvPr/>
        </p:nvSpPr>
        <p:spPr>
          <a:xfrm>
            <a:off x="551520" y="766800"/>
            <a:ext cx="1108872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70ad47"/>
                </a:solidFill>
                <a:latin typeface="Calibri"/>
              </a:rPr>
              <a:t>Полномочия Минтруда России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70ad47"/>
                </a:solidFill>
                <a:latin typeface="Calibri"/>
              </a:rPr>
              <a:t>и антикоррупционные требования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01" name="Рисунок 2" descr=""/>
          <p:cNvPicPr/>
          <p:nvPr/>
        </p:nvPicPr>
        <p:blipFill>
          <a:blip r:embed="rId1"/>
          <a:srcRect l="0" t="0" r="0" b="18856"/>
          <a:stretch/>
        </p:blipFill>
        <p:spPr>
          <a:xfrm>
            <a:off x="383040" y="1931040"/>
            <a:ext cx="3255120" cy="3302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02" name="Таблица 4"/>
          <p:cNvGraphicFramePr/>
          <p:nvPr/>
        </p:nvGraphicFramePr>
        <p:xfrm>
          <a:off x="4219200" y="2188800"/>
          <a:ext cx="7589520" cy="2411640"/>
        </p:xfrm>
        <a:graphic>
          <a:graphicData uri="http://schemas.openxmlformats.org/drawingml/2006/table">
            <a:tbl>
              <a:tblPr/>
              <a:tblGrid>
                <a:gridCol w="966600"/>
                <a:gridCol w="6622920"/>
              </a:tblGrid>
              <a:tr h="972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rgbClr val="ffc000"/>
                          </a:solidFill>
                          <a:latin typeface="Segoe UI Black"/>
                          <a:ea typeface="Segoe UI Black"/>
                        </a:rPr>
                        <a:t>1.</a:t>
                      </a:r>
                      <a:endParaRPr b="0" lang="ru-RU" sz="54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21386f"/>
                      </a:solidFill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2e75b6"/>
                          </a:solidFill>
                          <a:latin typeface="Calibri"/>
                        </a:rPr>
                        <a:t>Оказание консультативной и методической помощи </a:t>
                      </a:r>
                      <a:br/>
                      <a:r>
                        <a:rPr b="1" lang="ru-RU" sz="2000" spc="-1" strike="noStrike">
                          <a:solidFill>
                            <a:srgbClr val="2e75b6"/>
                          </a:solidFill>
                          <a:latin typeface="Calibri"/>
                        </a:rPr>
                        <a:t>в реализации требований антикоррупционного законодательства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21386f"/>
                      </a:solidFill>
                    </a:lnB>
                    <a:noFill/>
                  </a:tcPr>
                </a:tc>
              </a:tr>
              <a:tr h="720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rgbClr val="ffc000"/>
                          </a:solidFill>
                          <a:latin typeface="Segoe UI Black"/>
                          <a:ea typeface="Segoe UI Black"/>
                        </a:rPr>
                        <a:t>2.</a:t>
                      </a:r>
                      <a:endParaRPr b="0" lang="ru-RU" sz="54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21386f"/>
                      </a:solidFill>
                    </a:lnT>
                    <a:lnB w="12240">
                      <a:solidFill>
                        <a:srgbClr val="21386f"/>
                      </a:solidFill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2e75b6"/>
                          </a:solidFill>
                          <a:latin typeface="Calibri"/>
                          <a:ea typeface="Calibri"/>
                        </a:rPr>
                        <a:t>Издание инструктивно-методических материалов </a:t>
                      </a:r>
                      <a:br/>
                      <a:r>
                        <a:rPr b="1" lang="ru-RU" sz="2000" spc="-1" strike="noStrike">
                          <a:solidFill>
                            <a:srgbClr val="2e75b6"/>
                          </a:solidFill>
                          <a:latin typeface="Calibri"/>
                          <a:ea typeface="Calibri"/>
                        </a:rPr>
                        <a:t>по вопросам противодействия коррупции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21386f"/>
                      </a:solidFill>
                    </a:lnT>
                    <a:lnB w="12240">
                      <a:solidFill>
                        <a:srgbClr val="21386f"/>
                      </a:solidFill>
                    </a:lnB>
                    <a:noFill/>
                  </a:tcPr>
                </a:tc>
              </a:tr>
              <a:tr h="720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rgbClr val="ffc000"/>
                          </a:solidFill>
                          <a:latin typeface="Segoe UI Black"/>
                          <a:ea typeface="Segoe UI Black"/>
                        </a:rPr>
                        <a:t>3.</a:t>
                      </a:r>
                      <a:endParaRPr b="0" lang="ru-RU" sz="54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21386f"/>
                      </a:solidFill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2e75b6"/>
                          </a:solidFill>
                          <a:latin typeface="Calibri"/>
                        </a:rPr>
                        <a:t>Консультативно-методическое обеспечение мер, направленных на предупреждение коррупции </a:t>
                      </a:r>
                      <a:br/>
                      <a:r>
                        <a:rPr b="1" lang="ru-RU" sz="2000" spc="-1" strike="noStrike">
                          <a:solidFill>
                            <a:srgbClr val="2e75b6"/>
                          </a:solidFill>
                          <a:latin typeface="Calibri"/>
                        </a:rPr>
                        <a:t>в организациях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21386f"/>
                      </a:solidFill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3" name="Прямоугольник 3"/>
          <p:cNvSpPr/>
          <p:nvPr/>
        </p:nvSpPr>
        <p:spPr>
          <a:xfrm>
            <a:off x="375480" y="5652720"/>
            <a:ext cx="11409840" cy="717480"/>
          </a:xfrm>
          <a:prstGeom prst="rect">
            <a:avLst/>
          </a:prstGeom>
          <a:noFill/>
          <a:ln>
            <a:solidFill>
              <a:srgbClr val="5b9bd5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e75b6"/>
                </a:solidFill>
                <a:latin typeface="Calibri"/>
              </a:rPr>
              <a:t>См. пункт 25 Указа Президента Российской Федерации от 2 апреля 2013 г. № 309 "О мерах по реализации отдельных положений Федерального закона "О противодействии коррупции"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04" name="Объект 11" descr=""/>
          <p:cNvPicPr/>
          <p:nvPr/>
        </p:nvPicPr>
        <p:blipFill>
          <a:blip r:embed="rId2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105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5E83526-4705-418F-8B68-6C24376220A3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394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395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6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7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98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FAF772F-75E9-4874-92B8-78D507E28161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399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400" name="TextBox 51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1. Сведения о доходах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01" name="Пятиугольник 16"/>
          <p:cNvSpPr/>
          <p:nvPr/>
        </p:nvSpPr>
        <p:spPr>
          <a:xfrm>
            <a:off x="552960" y="5356080"/>
            <a:ext cx="3456720" cy="791640"/>
          </a:xfrm>
          <a:prstGeom prst="homePlate">
            <a:avLst>
              <a:gd name="adj" fmla="val 50000"/>
            </a:avLst>
          </a:prstGeom>
          <a:solidFill>
            <a:srgbClr val="70ad47"/>
          </a:solidFill>
          <a:ln>
            <a:solidFill>
              <a:srgbClr val="527f3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Иные доходы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2" name="Пятиугольник 19"/>
          <p:cNvSpPr/>
          <p:nvPr/>
        </p:nvSpPr>
        <p:spPr>
          <a:xfrm>
            <a:off x="552960" y="2484360"/>
            <a:ext cx="3456720" cy="791640"/>
          </a:xfrm>
          <a:prstGeom prst="homePlate">
            <a:avLst>
              <a:gd name="adj" fmla="val 50000"/>
            </a:avLst>
          </a:prstGeom>
          <a:solidFill>
            <a:srgbClr val="70ad47"/>
          </a:solidFill>
          <a:ln>
            <a:solidFill>
              <a:srgbClr val="527f3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Доходы, предусмотренные строками 1-5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3" name="Прямоугольник 28"/>
          <p:cNvSpPr/>
          <p:nvPr/>
        </p:nvSpPr>
        <p:spPr>
          <a:xfrm>
            <a:off x="5219640" y="3386160"/>
            <a:ext cx="6565680" cy="737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just">
              <a:lnSpc>
                <a:spcPct val="100000"/>
              </a:lnSpc>
            </a:pPr>
            <a:r>
              <a:rPr b="1" lang="ru-RU" sz="1400" spc="-1" strike="noStrike">
                <a:solidFill>
                  <a:srgbClr val="2e75b6"/>
                </a:solidFill>
                <a:latin typeface="Calibri"/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404" name="Прямоугольник 30"/>
          <p:cNvSpPr/>
          <p:nvPr/>
        </p:nvSpPr>
        <p:spPr>
          <a:xfrm>
            <a:off x="5231880" y="6256440"/>
            <a:ext cx="6553440" cy="491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2e75b6"/>
                </a:solidFill>
                <a:latin typeface="Calibri"/>
              </a:rPr>
              <a:t>Некоторые доходы могут не облагаться налогом (или лицо обязано самостоятельно уплатить налог)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405" name="Прямоугольник 2"/>
          <p:cNvSpPr/>
          <p:nvPr/>
        </p:nvSpPr>
        <p:spPr>
          <a:xfrm>
            <a:off x="552960" y="1647360"/>
            <a:ext cx="1123236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Понятие "доход" в антикоррупционном законодательстве не тождественно понятию "доход" в налоговом законодательстве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6" name="Прямоугольник 3"/>
          <p:cNvSpPr/>
          <p:nvPr/>
        </p:nvSpPr>
        <p:spPr>
          <a:xfrm>
            <a:off x="4222800" y="2484360"/>
            <a:ext cx="7562520" cy="791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ФНС России, фонды, Банк России, организации (физические лица), которые выплачивают денежные средства декларанту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7" name="Прямоугольник 4"/>
          <p:cNvSpPr/>
          <p:nvPr/>
        </p:nvSpPr>
        <p:spPr>
          <a:xfrm>
            <a:off x="4222800" y="5356080"/>
            <a:ext cx="7562520" cy="791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От физических или юридических лиц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8" name="Прямоугольник 8"/>
          <p:cNvSpPr/>
          <p:nvPr/>
        </p:nvSpPr>
        <p:spPr>
          <a:xfrm>
            <a:off x="552960" y="4227840"/>
            <a:ext cx="11232360" cy="575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Доход от ценных бумаг выражается в величине суммы положительного финансового результата (сумма налоговой базы, а не общая сумма дохода)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9" name="Прямоугольник 9"/>
          <p:cNvSpPr/>
          <p:nvPr/>
        </p:nvSpPr>
        <p:spPr>
          <a:xfrm>
            <a:off x="552960" y="4905720"/>
            <a:ext cx="11232360" cy="35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Положительный финансовый результат только для отдельных видов доходов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411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412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3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4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15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0E41021-2B52-43D3-98FD-40F0F6B486F7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416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417" name="TextBox 51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1. Сведения о доходах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18" name="Прямоугольник 19"/>
          <p:cNvSpPr/>
          <p:nvPr/>
        </p:nvSpPr>
        <p:spPr>
          <a:xfrm>
            <a:off x="545400" y="1600560"/>
            <a:ext cx="1123992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Доход, полученный в натуральной форме, не отражается.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Когда будет реализован, тогда будет указан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19" name="Прямоугольник 24"/>
          <p:cNvSpPr/>
          <p:nvPr/>
        </p:nvSpPr>
        <p:spPr>
          <a:xfrm>
            <a:off x="552960" y="4938120"/>
            <a:ext cx="11232360" cy="93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Денежные средства в виде кредитов (займов) в разделе 1 справки не указываются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Договор займа между гражданами должен быть заключен в письменной форме, если его сумма превышает десять тысяч рублей, а в случае, когда займодавцем является юридическое лицо, - независимо от суммы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0" name="Прямоугольник 2"/>
          <p:cNvSpPr/>
          <p:nvPr/>
        </p:nvSpPr>
        <p:spPr>
          <a:xfrm>
            <a:off x="552960" y="2363040"/>
            <a:ext cx="1123236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Указывается любой доход вне зависимости от размера, в т.ч. полученный в качестве подарка на день рождения или иной праздник, переведенные ("подаренные") денежные средства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1" name="Прямоугольник 6"/>
          <p:cNvSpPr/>
          <p:nvPr/>
        </p:nvSpPr>
        <p:spPr>
          <a:xfrm>
            <a:off x="552960" y="3125520"/>
            <a:ext cx="1123236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2-НДФЛ формально нет, в рамках редакционной правки заменили на "Справку о доходах и суммах налогов физического лица" (для декларанта ничего не поменялось)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2" name="Прямоугольник 7"/>
          <p:cNvSpPr/>
          <p:nvPr/>
        </p:nvSpPr>
        <p:spPr>
          <a:xfrm>
            <a:off x="552960" y="3887640"/>
            <a:ext cx="11232360" cy="93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Государственный сертификат на материнский (семейный) капитал указывается в случае, если в отчетном периоде служащий (работник) или его супруга (супруг) распорядился (-ась) средствами материнского (семейного) капитала в полном объеме либо частично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3" name="Прямоугольник 9"/>
          <p:cNvSpPr/>
          <p:nvPr/>
        </p:nvSpPr>
        <p:spPr>
          <a:xfrm>
            <a:off x="545400" y="5988600"/>
            <a:ext cx="11239920" cy="46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Отсутствие необходимости отражать "туристический кешбэк", "детский кешбэк"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425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426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7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8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29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C8AD802-6618-46C0-8F40-5C10BDF5FFE8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430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431" name="TextBox 16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1. Сведения о доходах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32" name="Прямоугольник 10"/>
          <p:cNvSpPr/>
          <p:nvPr/>
        </p:nvSpPr>
        <p:spPr>
          <a:xfrm>
            <a:off x="545400" y="1600560"/>
            <a:ext cx="11239920" cy="46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 указываются сведения о социальном, имущественном, инвестиционном налоговом вычете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3" name="Прямоугольник 12"/>
          <p:cNvSpPr/>
          <p:nvPr/>
        </p:nvSpPr>
        <p:spPr>
          <a:xfrm>
            <a:off x="545400" y="2174760"/>
            <a:ext cx="11239920" cy="46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Гранты указываются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4" name="Прямоугольник 25"/>
          <p:cNvSpPr/>
          <p:nvPr/>
        </p:nvSpPr>
        <p:spPr>
          <a:xfrm>
            <a:off x="545400" y="2715120"/>
            <a:ext cx="11239920" cy="103140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 указывается возврат денежных средств за оплаченные за третьих лиц товары, работы и услуги, если факт такой оплаты может быть подтвержден (например, покупка товаров в пользу родителей, участие в родительском комитете)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5" name="Прямоугольник 26"/>
          <p:cNvSpPr/>
          <p:nvPr/>
        </p:nvSpPr>
        <p:spPr>
          <a:xfrm>
            <a:off x="545400" y="3849120"/>
            <a:ext cx="11239920" cy="72432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 указываются денежные средства,  связанные с оплатой коммунальных и иных услуг, наймом жилого помещения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437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438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9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0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41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1F059D1-5388-4DB7-A356-CD5AC004674A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442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443" name="TextBox 51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2. Сведения о расходах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44" name="Прямоугольник 2"/>
          <p:cNvSpPr/>
          <p:nvPr/>
        </p:nvSpPr>
        <p:spPr>
          <a:xfrm>
            <a:off x="545400" y="2840040"/>
            <a:ext cx="1123992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5" name="Прямоугольник 7"/>
          <p:cNvSpPr/>
          <p:nvPr/>
        </p:nvSpPr>
        <p:spPr>
          <a:xfrm>
            <a:off x="545400" y="3565440"/>
            <a:ext cx="11239920" cy="431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Заполнение раздела при отсутствии оснований не является правонарушением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6" name="Прямоугольник 12"/>
          <p:cNvSpPr/>
          <p:nvPr/>
        </p:nvSpPr>
        <p:spPr>
          <a:xfrm>
            <a:off x="545400" y="4146480"/>
            <a:ext cx="1123992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7" name="Прямоугольник 14"/>
          <p:cNvSpPr/>
          <p:nvPr/>
        </p:nvSpPr>
        <p:spPr>
          <a:xfrm>
            <a:off x="545400" y="4871880"/>
            <a:ext cx="1123992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Общий доход рассчитывается только в случае, если на момент совершения сделки уже три отчетных периода как декларанты находятся в браке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8" name="Прямоугольник 15"/>
          <p:cNvSpPr/>
          <p:nvPr/>
        </p:nvSpPr>
        <p:spPr>
          <a:xfrm>
            <a:off x="545400" y="5597280"/>
            <a:ext cx="11239920" cy="431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449" name="Рисунок 18" descr=""/>
          <p:cNvPicPr/>
          <p:nvPr/>
        </p:nvPicPr>
        <p:blipFill>
          <a:blip r:embed="rId2"/>
          <a:stretch/>
        </p:blipFill>
        <p:spPr>
          <a:xfrm>
            <a:off x="2217960" y="1424520"/>
            <a:ext cx="7743600" cy="971280"/>
          </a:xfrm>
          <a:prstGeom prst="rect">
            <a:avLst/>
          </a:prstGeom>
          <a:ln w="0">
            <a:noFill/>
          </a:ln>
        </p:spPr>
      </p:pic>
      <p:sp>
        <p:nvSpPr>
          <p:cNvPr id="450" name="Прямоугольник 16"/>
          <p:cNvSpPr/>
          <p:nvPr/>
        </p:nvSpPr>
        <p:spPr>
          <a:xfrm>
            <a:off x="545400" y="6178320"/>
            <a:ext cx="11239920" cy="431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Если лицом сделка совершена до поступления на службу (работу), то такая сделка не отражается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452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453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4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5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456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457" name="Пятиугольник 36"/>
          <p:cNvSpPr/>
          <p:nvPr/>
        </p:nvSpPr>
        <p:spPr>
          <a:xfrm>
            <a:off x="559800" y="2521440"/>
            <a:ext cx="2290680" cy="791640"/>
          </a:xfrm>
          <a:prstGeom prst="homePlate">
            <a:avLst>
              <a:gd name="adj" fmla="val 50000"/>
            </a:avLst>
          </a:prstGeom>
          <a:solidFill>
            <a:srgbClr val="70ad47"/>
          </a:solidFill>
          <a:ln>
            <a:solidFill>
              <a:srgbClr val="527f3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Недвижимое имущество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58" name="TextBox 50"/>
          <p:cNvSpPr/>
          <p:nvPr/>
        </p:nvSpPr>
        <p:spPr>
          <a:xfrm>
            <a:off x="559800" y="80172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3. Сведения об имуществе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459" name="Рисунок 9" descr=""/>
          <p:cNvPicPr/>
          <p:nvPr/>
        </p:nvPicPr>
        <p:blipFill>
          <a:blip r:embed="rId2"/>
          <a:stretch/>
        </p:blipFill>
        <p:spPr>
          <a:xfrm>
            <a:off x="2228760" y="1399320"/>
            <a:ext cx="7781400" cy="961560"/>
          </a:xfrm>
          <a:prstGeom prst="rect">
            <a:avLst/>
          </a:prstGeom>
          <a:ln w="0">
            <a:noFill/>
          </a:ln>
        </p:spPr>
      </p:pic>
      <p:sp>
        <p:nvSpPr>
          <p:cNvPr id="460" name="Прямоугольник 4"/>
          <p:cNvSpPr/>
          <p:nvPr/>
        </p:nvSpPr>
        <p:spPr>
          <a:xfrm>
            <a:off x="3088800" y="2509560"/>
            <a:ext cx="8696160" cy="791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Росреестр  (сведения, содержащиеся в ЕГРН)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Специальные основания возникновения собственности (наследство, пай, проч.)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61" name="Прямоугольник 6"/>
          <p:cNvSpPr/>
          <p:nvPr/>
        </p:nvSpPr>
        <p:spPr>
          <a:xfrm>
            <a:off x="3088800" y="3427920"/>
            <a:ext cx="8696160" cy="359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Каждый объект отдельно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62" name="Прямоугольник 7"/>
          <p:cNvSpPr/>
          <p:nvPr/>
        </p:nvSpPr>
        <p:spPr>
          <a:xfrm>
            <a:off x="3088800" y="3914640"/>
            <a:ext cx="8696160" cy="359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Совместная собственность указывается по официальным документам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63" name="Прямоугольник 8"/>
          <p:cNvSpPr/>
          <p:nvPr/>
        </p:nvSpPr>
        <p:spPr>
          <a:xfrm>
            <a:off x="3088800" y="4401360"/>
            <a:ext cx="8696160" cy="575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Общая долевая собственность МКД или садоводства (огородничества)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не указывается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64" name="Прямоугольник 24"/>
          <p:cNvSpPr/>
          <p:nvPr/>
        </p:nvSpPr>
        <p:spPr>
          <a:xfrm>
            <a:off x="3088800" y="5104080"/>
            <a:ext cx="8696160" cy="575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Земля под МКД не указывается, даже если лицо выделило себе право собственности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65" name="Прямоугольник 17"/>
          <p:cNvSpPr/>
          <p:nvPr/>
        </p:nvSpPr>
        <p:spPr>
          <a:xfrm>
            <a:off x="3088800" y="5806800"/>
            <a:ext cx="8696160" cy="575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66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AD4C2AD-4962-4E4C-957A-08BF3CFDFEC8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468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469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0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1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472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473" name="Пятиугольник 23"/>
          <p:cNvSpPr/>
          <p:nvPr/>
        </p:nvSpPr>
        <p:spPr>
          <a:xfrm>
            <a:off x="559800" y="2541960"/>
            <a:ext cx="2290680" cy="751680"/>
          </a:xfrm>
          <a:prstGeom prst="homePlate">
            <a:avLst>
              <a:gd name="adj" fmla="val 50000"/>
            </a:avLst>
          </a:prstGeom>
          <a:solidFill>
            <a:srgbClr val="70ad47"/>
          </a:solidFill>
          <a:ln>
            <a:solidFill>
              <a:srgbClr val="527f3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Транспортное средство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74" name="TextBox 50"/>
          <p:cNvSpPr/>
          <p:nvPr/>
        </p:nvSpPr>
        <p:spPr>
          <a:xfrm>
            <a:off x="559800" y="80172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3. Сведения об имуществе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75" name="Прямоугольник 10"/>
          <p:cNvSpPr/>
          <p:nvPr/>
        </p:nvSpPr>
        <p:spPr>
          <a:xfrm>
            <a:off x="3088800" y="2530080"/>
            <a:ext cx="8696160" cy="76356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Регистрирующие органы по компетенции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476" name="Рисунок 12" descr=""/>
          <p:cNvPicPr/>
          <p:nvPr/>
        </p:nvPicPr>
        <p:blipFill>
          <a:blip r:embed="rId2"/>
          <a:stretch/>
        </p:blipFill>
        <p:spPr>
          <a:xfrm>
            <a:off x="2228760" y="1451160"/>
            <a:ext cx="7733880" cy="914040"/>
          </a:xfrm>
          <a:prstGeom prst="rect">
            <a:avLst/>
          </a:prstGeom>
          <a:ln w="0">
            <a:noFill/>
          </a:ln>
        </p:spPr>
      </p:pic>
      <p:sp>
        <p:nvSpPr>
          <p:cNvPr id="477" name="Прямоугольник 15"/>
          <p:cNvSpPr/>
          <p:nvPr/>
        </p:nvSpPr>
        <p:spPr>
          <a:xfrm>
            <a:off x="3088800" y="3400920"/>
            <a:ext cx="8696160" cy="7635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Регистрация транспортных средств носит учетный характер, если нет регистрации, то можно написать "отсутствует"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78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6F02DF9-7A2E-4701-8A68-A7132619F5D0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Группа 15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480" name="Прямоугольник 16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481" name="Прямоугольник 18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2" name="Прямоугольник 19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3" name="Прямоугольник 2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484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485" name="TextBox 22"/>
          <p:cNvSpPr/>
          <p:nvPr/>
        </p:nvSpPr>
        <p:spPr>
          <a:xfrm>
            <a:off x="543600" y="791280"/>
            <a:ext cx="1108872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Федеральный закон от 31 июля 2020 г. № 259-ФЗ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"О цифровых финансовых активах, цифровой валюте и о внесении изменений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в отдельные законодательные акты Российской Федерации"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86" name="Прямоугольник 2"/>
          <p:cNvSpPr/>
          <p:nvPr/>
        </p:nvSpPr>
        <p:spPr>
          <a:xfrm>
            <a:off x="543600" y="3084480"/>
            <a:ext cx="5544000" cy="28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цифровые права, включающие 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денежные требования; 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возможность осуществления прав по эмиссионным ценным бумагам; 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права участия в капитале непубличного акционерного общества;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87" name="Пятиугольник 14"/>
          <p:cNvSpPr/>
          <p:nvPr/>
        </p:nvSpPr>
        <p:spPr>
          <a:xfrm>
            <a:off x="543600" y="2191680"/>
            <a:ext cx="2779920" cy="832680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solidFill>
              <a:srgbClr val="70ad47">
                <a:lumMod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Цифровые финансовые активы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88" name="Прямоугольник 3"/>
          <p:cNvSpPr/>
          <p:nvPr/>
        </p:nvSpPr>
        <p:spPr>
          <a:xfrm>
            <a:off x="7071840" y="3790440"/>
            <a:ext cx="456048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выпуск, учет и обращение которых </a:t>
            </a:r>
            <a:r>
              <a:rPr b="0" lang="en-US" sz="1800" spc="-1" strike="noStrike">
                <a:solidFill>
                  <a:srgbClr val="2e75b6"/>
                </a:solidFill>
                <a:latin typeface="Calibri"/>
              </a:rPr>
              <a:t>[</a:t>
            </a: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цифровых прав</a:t>
            </a:r>
            <a:r>
              <a:rPr b="0" lang="en-US" sz="1800" spc="-1" strike="noStrike">
                <a:solidFill>
                  <a:srgbClr val="2e75b6"/>
                </a:solidFill>
                <a:latin typeface="Calibri"/>
              </a:rPr>
              <a:t>]</a:t>
            </a: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89" name="Нашивка 15"/>
          <p:cNvSpPr/>
          <p:nvPr/>
        </p:nvSpPr>
        <p:spPr>
          <a:xfrm>
            <a:off x="6522840" y="3084480"/>
            <a:ext cx="268920" cy="3308400"/>
          </a:xfrm>
          <a:prstGeom prst="chevron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0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A80EE39-783D-483C-AC51-5F2E3B0253EE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Группа 15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492" name="Прямоугольник 16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493" name="Прямоугольник 18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4" name="Прямоугольник 19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5" name="Прямоугольник 2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496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497" name="TextBox 22"/>
          <p:cNvSpPr/>
          <p:nvPr/>
        </p:nvSpPr>
        <p:spPr>
          <a:xfrm>
            <a:off x="543600" y="7912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Цифровые финансовые активы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98" name="Прямоугольник 14"/>
          <p:cNvSpPr/>
          <p:nvPr/>
        </p:nvSpPr>
        <p:spPr>
          <a:xfrm>
            <a:off x="1874880" y="2772360"/>
            <a:ext cx="942768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  <a:ea typeface="Calibri"/>
              </a:rPr>
              <a:t>Реестр операторов информационных систем: </a:t>
            </a:r>
            <a:r>
              <a:rPr b="1" lang="en-US" sz="1800" spc="-1" strike="noStrike" u="sng">
                <a:solidFill>
                  <a:srgbClr val="0563c1"/>
                </a:solidFill>
                <a:uFillTx/>
                <a:latin typeface="Calibri"/>
                <a:ea typeface="Calibri"/>
                <a:hlinkClick r:id="rId2"/>
              </a:rPr>
              <a:t>https://www.cbr.ru/registries/infrastr/#a_132564</a:t>
            </a:r>
            <a:r>
              <a:rPr b="1" lang="ru-RU" sz="1800" spc="-1" strike="noStrike">
                <a:solidFill>
                  <a:srgbClr val="5b9bd5"/>
                </a:solidFill>
                <a:latin typeface="Calibri"/>
                <a:ea typeface="Calibri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99" name="Прямоугольник 15"/>
          <p:cNvSpPr/>
          <p:nvPr/>
        </p:nvSpPr>
        <p:spPr>
          <a:xfrm>
            <a:off x="1874880" y="1630800"/>
            <a:ext cx="942768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Банк России ведет реестр операторов информационных систем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00" name="Прямая соединительная линия 20"/>
          <p:cNvSpPr/>
          <p:nvPr/>
        </p:nvSpPr>
        <p:spPr>
          <a:xfrm>
            <a:off x="499680" y="2617920"/>
            <a:ext cx="10803240" cy="0"/>
          </a:xfrm>
          <a:prstGeom prst="line">
            <a:avLst/>
          </a:prstGeom>
          <a:ln w="12700">
            <a:solidFill>
              <a:srgbClr val="4472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1" name="TextBox 24"/>
          <p:cNvSpPr/>
          <p:nvPr/>
        </p:nvSpPr>
        <p:spPr>
          <a:xfrm>
            <a:off x="543600" y="1576800"/>
            <a:ext cx="1142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1.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502" name="TextBox 25"/>
          <p:cNvSpPr/>
          <p:nvPr/>
        </p:nvSpPr>
        <p:spPr>
          <a:xfrm>
            <a:off x="543600" y="2706120"/>
            <a:ext cx="1142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503" name="Рисунок 7" descr=""/>
          <p:cNvPicPr/>
          <p:nvPr/>
        </p:nvPicPr>
        <p:blipFill>
          <a:blip r:embed="rId3"/>
          <a:stretch/>
        </p:blipFill>
        <p:spPr>
          <a:xfrm>
            <a:off x="451800" y="3983040"/>
            <a:ext cx="11333520" cy="1868760"/>
          </a:xfrm>
          <a:prstGeom prst="rect">
            <a:avLst/>
          </a:prstGeom>
          <a:ln w="0">
            <a:noFill/>
          </a:ln>
        </p:spPr>
      </p:pic>
      <p:sp>
        <p:nvSpPr>
          <p:cNvPr id="504" name="Прямоугольник 4"/>
          <p:cNvSpPr/>
          <p:nvPr/>
        </p:nvSpPr>
        <p:spPr>
          <a:xfrm>
            <a:off x="5740920" y="4259520"/>
            <a:ext cx="844560" cy="159228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5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B8F6BC5-B9F3-4CF2-83B0-B4141843DF76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Группа 15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07" name="Прямоугольник 16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508" name="Прямоугольник 18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9" name="Прямоугольник 19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0" name="Прямоугольник 2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511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512" name="TextBox 22"/>
          <p:cNvSpPr/>
          <p:nvPr/>
        </p:nvSpPr>
        <p:spPr>
          <a:xfrm>
            <a:off x="114480" y="791280"/>
            <a:ext cx="1198836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Федеральный закон от </a:t>
            </a:r>
            <a:r>
              <a:rPr b="1" lang="en-US" sz="2400" spc="-1" strike="noStrike">
                <a:solidFill>
                  <a:srgbClr val="70ad47"/>
                </a:solidFill>
                <a:latin typeface="Calibri"/>
              </a:rPr>
              <a:t>2 </a:t>
            </a: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августа 2019 г. № 259-ФЗ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"О привлечении инвестиций с использованием инвестиционных платформ </a:t>
            </a:r>
            <a:br/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и о внесении изменений в отдельные законодательные акты Российской Федерации"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13" name="Прямоугольник 2"/>
          <p:cNvSpPr/>
          <p:nvPr/>
        </p:nvSpPr>
        <p:spPr>
          <a:xfrm>
            <a:off x="543600" y="3084480"/>
            <a:ext cx="5544000" cy="22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цифровые права, предусматривающие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право требовать передачи вещи (вещей);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право требовать выполнения работ и (или) оказания услуг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14" name="Пятиугольник 14"/>
          <p:cNvSpPr/>
          <p:nvPr/>
        </p:nvSpPr>
        <p:spPr>
          <a:xfrm>
            <a:off x="543600" y="2191680"/>
            <a:ext cx="2779920" cy="832680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solidFill>
              <a:srgbClr val="70ad47">
                <a:lumMod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Утилитарные цифровые права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15" name="Прямоугольник 3"/>
          <p:cNvSpPr/>
          <p:nvPr/>
        </p:nvSpPr>
        <p:spPr>
          <a:xfrm>
            <a:off x="6964920" y="3230640"/>
            <a:ext cx="4560480" cy="20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16" name="Нашивка 15"/>
          <p:cNvSpPr/>
          <p:nvPr/>
        </p:nvSpPr>
        <p:spPr>
          <a:xfrm>
            <a:off x="6400800" y="3084480"/>
            <a:ext cx="256320" cy="2431080"/>
          </a:xfrm>
          <a:prstGeom prst="chevron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7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E0EBB09-6DC2-42DF-AB87-CEA6205A755A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Группа 15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19" name="Прямоугольник 16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520" name="Прямоугольник 18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1" name="Прямоугольник 19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2" name="Прямоугольник 2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523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524" name="TextBox 22"/>
          <p:cNvSpPr/>
          <p:nvPr/>
        </p:nvSpPr>
        <p:spPr>
          <a:xfrm>
            <a:off x="543600" y="7912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Утилитарные цифровые права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25" name="Прямоугольник 14"/>
          <p:cNvSpPr/>
          <p:nvPr/>
        </p:nvSpPr>
        <p:spPr>
          <a:xfrm>
            <a:off x="1874880" y="2772360"/>
            <a:ext cx="942768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  <a:ea typeface="Calibri"/>
              </a:rPr>
              <a:t>Реестр операторов инвестиционных платформ: </a:t>
            </a:r>
            <a:r>
              <a:rPr b="1" lang="en-US" sz="1800" spc="-1" strike="noStrike" u="sng">
                <a:solidFill>
                  <a:srgbClr val="0563c1"/>
                </a:solidFill>
                <a:uFillTx/>
                <a:latin typeface="Calibri"/>
                <a:ea typeface="Calibri"/>
                <a:hlinkClick r:id="rId2"/>
              </a:rPr>
              <a:t>https://www.cbr.ru/vfs/registers/infr/list_invest_platform_op.xlsx</a:t>
            </a:r>
            <a:r>
              <a:rPr b="1" lang="ru-RU" sz="1800" spc="-1" strike="noStrike">
                <a:solidFill>
                  <a:srgbClr val="5b9bd5"/>
                </a:solidFill>
                <a:latin typeface="Calibri"/>
                <a:ea typeface="Calibri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26" name="Прямоугольник 15"/>
          <p:cNvSpPr/>
          <p:nvPr/>
        </p:nvSpPr>
        <p:spPr>
          <a:xfrm>
            <a:off x="1874880" y="1630800"/>
            <a:ext cx="942768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27" name="Прямая соединительная линия 20"/>
          <p:cNvSpPr/>
          <p:nvPr/>
        </p:nvSpPr>
        <p:spPr>
          <a:xfrm>
            <a:off x="499680" y="2617920"/>
            <a:ext cx="10803240" cy="0"/>
          </a:xfrm>
          <a:prstGeom prst="line">
            <a:avLst/>
          </a:prstGeom>
          <a:ln w="12700">
            <a:solidFill>
              <a:srgbClr val="4472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8" name="TextBox 24"/>
          <p:cNvSpPr/>
          <p:nvPr/>
        </p:nvSpPr>
        <p:spPr>
          <a:xfrm>
            <a:off x="543600" y="1576800"/>
            <a:ext cx="1142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1.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529" name="TextBox 25"/>
          <p:cNvSpPr/>
          <p:nvPr/>
        </p:nvSpPr>
        <p:spPr>
          <a:xfrm>
            <a:off x="543600" y="2706120"/>
            <a:ext cx="1142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530" name="Рисунок 6" descr=""/>
          <p:cNvPicPr/>
          <p:nvPr/>
        </p:nvPicPr>
        <p:blipFill>
          <a:blip r:embed="rId3"/>
          <a:stretch/>
        </p:blipFill>
        <p:spPr>
          <a:xfrm>
            <a:off x="1752840" y="3649680"/>
            <a:ext cx="9028800" cy="2995560"/>
          </a:xfrm>
          <a:prstGeom prst="rect">
            <a:avLst/>
          </a:prstGeom>
          <a:ln w="0">
            <a:noFill/>
          </a:ln>
        </p:spPr>
      </p:pic>
      <p:sp>
        <p:nvSpPr>
          <p:cNvPr id="531" name="Прямоугольник 4"/>
          <p:cNvSpPr/>
          <p:nvPr/>
        </p:nvSpPr>
        <p:spPr>
          <a:xfrm>
            <a:off x="6670080" y="3917520"/>
            <a:ext cx="1178280" cy="280692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2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E5DD9DF-986A-4DCC-A998-CC037C1C027F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Группа 29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107" name="Прямоугольник 30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108" name="Прямоугольник 31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" name="Прямоугольник 32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" name="Прямоугольник 3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11" name="Рисунок 3" descr=""/>
          <p:cNvPicPr/>
          <p:nvPr/>
        </p:nvPicPr>
        <p:blipFill>
          <a:blip r:embed="rId1"/>
          <a:srcRect l="0" t="0" r="0" b="20321"/>
          <a:stretch/>
        </p:blipFill>
        <p:spPr>
          <a:xfrm>
            <a:off x="8253360" y="1808280"/>
            <a:ext cx="3254040" cy="324072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18"/>
          <p:cNvSpPr/>
          <p:nvPr/>
        </p:nvSpPr>
        <p:spPr>
          <a:xfrm>
            <a:off x="337320" y="5424480"/>
            <a:ext cx="11088720" cy="1276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2e75b6"/>
                </a:solidFill>
                <a:latin typeface="Calibri"/>
              </a:rPr>
              <a:t>Политика в сфере противодействия коррупции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3" name="Прямая соединительная линия 27"/>
          <p:cNvSpPr/>
          <p:nvPr/>
        </p:nvSpPr>
        <p:spPr>
          <a:xfrm>
            <a:off x="337320" y="5504760"/>
            <a:ext cx="7650000" cy="0"/>
          </a:xfrm>
          <a:prstGeom prst="line">
            <a:avLst/>
          </a:prstGeom>
          <a:ln w="12700">
            <a:solidFill>
              <a:srgbClr val="4472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TextBox 4"/>
          <p:cNvSpPr/>
          <p:nvPr/>
        </p:nvSpPr>
        <p:spPr>
          <a:xfrm>
            <a:off x="551520" y="766800"/>
            <a:ext cx="1108872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70ad47"/>
                </a:solidFill>
                <a:latin typeface="Calibri"/>
              </a:rPr>
              <a:t>Методические материалы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70ad47"/>
                </a:solidFill>
                <a:latin typeface="Calibri"/>
              </a:rPr>
              <a:t>Минтруда России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15" name="Picture 2" descr=""/>
          <p:cNvPicPr/>
          <p:nvPr/>
        </p:nvPicPr>
        <p:blipFill>
          <a:blip r:embed="rId2"/>
          <a:stretch/>
        </p:blipFill>
        <p:spPr>
          <a:xfrm>
            <a:off x="6095880" y="5549040"/>
            <a:ext cx="1027440" cy="10274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16" name="Таблица 8"/>
          <p:cNvGraphicFramePr/>
          <p:nvPr/>
        </p:nvGraphicFramePr>
        <p:xfrm>
          <a:off x="337320" y="2188800"/>
          <a:ext cx="7589520" cy="2411640"/>
        </p:xfrm>
        <a:graphic>
          <a:graphicData uri="http://schemas.openxmlformats.org/drawingml/2006/table">
            <a:tbl>
              <a:tblPr/>
              <a:tblGrid>
                <a:gridCol w="966600"/>
                <a:gridCol w="6622920"/>
              </a:tblGrid>
              <a:tr h="972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rgbClr val="ffc000"/>
                          </a:solidFill>
                          <a:latin typeface="Segoe UI Black"/>
                          <a:ea typeface="Segoe UI Black"/>
                        </a:rPr>
                        <a:t>1.</a:t>
                      </a:r>
                      <a:endParaRPr b="0" lang="ru-RU" sz="54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21386f"/>
                      </a:solidFill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2e75b6"/>
                          </a:solidFill>
                          <a:latin typeface="Calibri"/>
                        </a:rPr>
                        <a:t>Согласованы с заинтересованными федеральными государственными органами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21386f"/>
                      </a:solidFill>
                    </a:lnB>
                    <a:noFill/>
                  </a:tcPr>
                </a:tc>
              </a:tr>
              <a:tr h="720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rgbClr val="ffc000"/>
                          </a:solidFill>
                          <a:latin typeface="Segoe UI Black"/>
                          <a:ea typeface="Segoe UI Black"/>
                        </a:rPr>
                        <a:t>2.</a:t>
                      </a:r>
                      <a:endParaRPr b="0" lang="ru-RU" sz="54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21386f"/>
                      </a:solidFill>
                    </a:lnT>
                    <a:lnB w="12240">
                      <a:solidFill>
                        <a:srgbClr val="21386f"/>
                      </a:solidFill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2e75b6"/>
                          </a:solidFill>
                          <a:latin typeface="Calibri"/>
                          <a:ea typeface="Calibri"/>
                        </a:rPr>
                        <a:t>Размещены в открытом доступе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21386f"/>
                      </a:solidFill>
                    </a:lnT>
                    <a:lnB w="12240">
                      <a:solidFill>
                        <a:srgbClr val="21386f"/>
                      </a:solidFill>
                    </a:lnB>
                    <a:noFill/>
                  </a:tcPr>
                </a:tc>
              </a:tr>
              <a:tr h="720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rgbClr val="ffc000"/>
                          </a:solidFill>
                          <a:latin typeface="Segoe UI Black"/>
                          <a:ea typeface="Segoe UI Black"/>
                        </a:rPr>
                        <a:t>3.</a:t>
                      </a:r>
                      <a:endParaRPr b="0" lang="ru-RU" sz="54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21386f"/>
                      </a:solidFill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2e75b6"/>
                          </a:solidFill>
                          <a:latin typeface="Calibri"/>
                        </a:rPr>
                        <a:t>Корректируются при необходимости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21386f"/>
                      </a:solidFill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7" name="Объект 11" descr=""/>
          <p:cNvPicPr/>
          <p:nvPr/>
        </p:nvPicPr>
        <p:blipFill>
          <a:blip r:embed="rId3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118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7961F33-9874-4B49-94D1-A547A4D551AD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Группа 15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34" name="Прямоугольник 16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535" name="Прямоугольник 18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6" name="Прямоугольник 19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7" name="Прямоугольник 2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538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539" name="TextBox 22"/>
          <p:cNvSpPr/>
          <p:nvPr/>
        </p:nvSpPr>
        <p:spPr>
          <a:xfrm>
            <a:off x="462240" y="791280"/>
            <a:ext cx="1126692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Федеральный закон от 31 июля 2020 г. № 259-ФЗ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"О цифровых финансовых активах, цифровой валюте и о внесении изменений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в отдельные законодательные акты Российской Федерации"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40" name="Прямоугольник 2"/>
          <p:cNvSpPr/>
          <p:nvPr/>
        </p:nvSpPr>
        <p:spPr>
          <a:xfrm>
            <a:off x="543600" y="3084480"/>
            <a:ext cx="11185560" cy="310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Courier New"/>
              <a:buChar char="o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b="0" lang="ru-RU" sz="1800" spc="-1" strike="noStrike">
              <a:latin typeface="Arial"/>
            </a:endParaRPr>
          </a:p>
          <a:p>
            <a:pPr lvl="1" marL="79992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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 качестве средства платежа, не являющегося </a:t>
            </a:r>
            <a:endParaRPr b="0" lang="ru-RU" sz="1800" spc="-1" strike="noStrike">
              <a:latin typeface="Arial"/>
            </a:endParaRPr>
          </a:p>
          <a:p>
            <a:pPr lvl="2" marL="125712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денежной единицей Российской Федерации, </a:t>
            </a:r>
            <a:endParaRPr b="0" lang="ru-RU" sz="1800" spc="-1" strike="noStrike">
              <a:latin typeface="Arial"/>
            </a:endParaRPr>
          </a:p>
          <a:p>
            <a:pPr lvl="2" marL="125712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денежной единицей иностранного государства и (или) </a:t>
            </a:r>
            <a:endParaRPr b="0" lang="ru-RU" sz="1800" spc="-1" strike="noStrike">
              <a:latin typeface="Arial"/>
            </a:endParaRPr>
          </a:p>
          <a:p>
            <a:pPr lvl="2" marL="125712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международной денежной или расчетной единицей, </a:t>
            </a:r>
            <a:endParaRPr b="0" lang="ru-RU" sz="1800" spc="-1" strike="noStrike">
              <a:latin typeface="Arial"/>
            </a:endParaRPr>
          </a:p>
          <a:p>
            <a:pPr lvl="1" marL="79992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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и (или) в качестве инвестиций 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Courier New"/>
              <a:buChar char="o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b="0" lang="ru-RU" sz="1800" spc="-1" strike="noStrike">
                <a:solidFill>
                  <a:srgbClr val="9dc3e6"/>
                </a:solidFill>
                <a:latin typeface="Calibri"/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41" name="Пятиугольник 14"/>
          <p:cNvSpPr/>
          <p:nvPr/>
        </p:nvSpPr>
        <p:spPr>
          <a:xfrm>
            <a:off x="543600" y="2191680"/>
            <a:ext cx="2779920" cy="832680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solidFill>
              <a:srgbClr val="70ad47">
                <a:lumMod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Цифровая валюта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42" name="Прямоугольник 3"/>
          <p:cNvSpPr/>
          <p:nvPr/>
        </p:nvSpPr>
        <p:spPr>
          <a:xfrm>
            <a:off x="371880" y="6223680"/>
            <a:ext cx="11447640" cy="52596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e75b6"/>
                </a:solidFill>
                <a:latin typeface="Calibri"/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("кешбэк сервис"), а также игровая валюта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43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982A328-191F-4484-A3DC-D9EFB64AC9E1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45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546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7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8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549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550" name="Пятиугольник 33"/>
          <p:cNvSpPr/>
          <p:nvPr/>
        </p:nvSpPr>
        <p:spPr>
          <a:xfrm>
            <a:off x="545400" y="3566880"/>
            <a:ext cx="2519640" cy="896400"/>
          </a:xfrm>
          <a:prstGeom prst="homePlate">
            <a:avLst>
              <a:gd name="adj" fmla="val 50000"/>
            </a:avLst>
          </a:prstGeom>
          <a:solidFill>
            <a:srgbClr val="70ad47"/>
          </a:solidFill>
          <a:ln>
            <a:solidFill>
              <a:srgbClr val="527f3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Счета в кредитных организациях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51" name="TextBox 42"/>
          <p:cNvSpPr/>
          <p:nvPr/>
        </p:nvSpPr>
        <p:spPr>
          <a:xfrm>
            <a:off x="551520" y="81936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4. Сведения о счетах в банках и иных кредитных организациях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52" name="Прямоугольник 6"/>
          <p:cNvSpPr/>
          <p:nvPr/>
        </p:nvSpPr>
        <p:spPr>
          <a:xfrm>
            <a:off x="3574440" y="3566880"/>
            <a:ext cx="8210880" cy="89640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Кредитная организация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Банк России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ФНС России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53" name="Прямоугольник 8"/>
          <p:cNvSpPr/>
          <p:nvPr/>
        </p:nvSpPr>
        <p:spPr>
          <a:xfrm>
            <a:off x="545400" y="2650680"/>
            <a:ext cx="11239920" cy="68508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554" name="Рисунок 9" descr=""/>
          <p:cNvPicPr/>
          <p:nvPr/>
        </p:nvPicPr>
        <p:blipFill>
          <a:blip r:embed="rId2"/>
          <a:stretch/>
        </p:blipFill>
        <p:spPr>
          <a:xfrm>
            <a:off x="2157840" y="1348560"/>
            <a:ext cx="7743600" cy="1142640"/>
          </a:xfrm>
          <a:prstGeom prst="rect">
            <a:avLst/>
          </a:prstGeom>
          <a:ln w="0">
            <a:noFill/>
          </a:ln>
        </p:spPr>
      </p:pic>
      <p:sp>
        <p:nvSpPr>
          <p:cNvPr id="555" name="Прямоугольник 12"/>
          <p:cNvSpPr/>
          <p:nvPr/>
        </p:nvSpPr>
        <p:spPr>
          <a:xfrm>
            <a:off x="3574440" y="4622760"/>
            <a:ext cx="6423840" cy="7635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just">
              <a:lnSpc>
                <a:spcPct val="100000"/>
              </a:lnSpc>
            </a:pPr>
            <a:r>
              <a:rPr b="1" lang="ru-RU" sz="1400" spc="-1" strike="noStrike">
                <a:solidFill>
                  <a:srgbClr val="2e75b6"/>
                </a:solidFill>
                <a:latin typeface="Calibri"/>
              </a:rPr>
              <a:t>Счета по вкладу, в том числе по вкладам с наименованием "Классический", "Выгодный", "Комфортный" и др., как правило, являются счетами по вкладу (депозиту) и подлежат отражению в данном разделе как "Депозитный"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556" name="Прямоугольник 14"/>
          <p:cNvSpPr/>
          <p:nvPr/>
        </p:nvSpPr>
        <p:spPr>
          <a:xfrm>
            <a:off x="545400" y="5509440"/>
            <a:ext cx="11239920" cy="99252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Банком России издано </a:t>
            </a: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Указание от 27 мая 2021 г. № 5798-У</a:t>
            </a: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57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B063777-1B9D-4AA7-96BE-8B01561216A4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59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560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1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2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563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564" name="TextBox 42"/>
          <p:cNvSpPr/>
          <p:nvPr/>
        </p:nvSpPr>
        <p:spPr>
          <a:xfrm>
            <a:off x="551520" y="81936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4. Сведения о счетах в банках и иных кредитных организациях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65" name="Прямоугольник 14"/>
          <p:cNvSpPr/>
          <p:nvPr/>
        </p:nvSpPr>
        <p:spPr>
          <a:xfrm>
            <a:off x="545400" y="1783440"/>
            <a:ext cx="11239920" cy="647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6" name="Прямоугольник 16"/>
          <p:cNvSpPr/>
          <p:nvPr/>
        </p:nvSpPr>
        <p:spPr>
          <a:xfrm>
            <a:off x="545400" y="2566800"/>
            <a:ext cx="11239920" cy="359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Формой справки не предусмотрено предоставление в обязательном порядке договора об открытии счета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7" name="Прямоугольник 24"/>
          <p:cNvSpPr/>
          <p:nvPr/>
        </p:nvSpPr>
        <p:spPr>
          <a:xfrm>
            <a:off x="545400" y="3062160"/>
            <a:ext cx="11239920" cy="99252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8" name="Прямоугольник 19"/>
          <p:cNvSpPr/>
          <p:nvPr/>
        </p:nvSpPr>
        <p:spPr>
          <a:xfrm>
            <a:off x="545400" y="4190400"/>
            <a:ext cx="11239920" cy="359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 случае наличия жалоб / проблем целесообразно письменно обращаться в Банк России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9" name="Прямоугольник 4"/>
          <p:cNvSpPr/>
          <p:nvPr/>
        </p:nvSpPr>
        <p:spPr>
          <a:xfrm>
            <a:off x="545400" y="4686120"/>
            <a:ext cx="11239920" cy="647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Если при получении информации от кредитной организации выявились "новые" счета, то служащий (работник) может приложить пояснения к справке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70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BD2FA50-5D8F-468C-9E84-B282A30CCF8F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72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573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4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5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576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577" name="TextBox 42"/>
          <p:cNvSpPr/>
          <p:nvPr/>
        </p:nvSpPr>
        <p:spPr>
          <a:xfrm>
            <a:off x="551520" y="81936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4. Сведения о счетах в банках и иных кредитных организациях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78" name="Прямоугольник 16"/>
          <p:cNvSpPr/>
          <p:nvPr/>
        </p:nvSpPr>
        <p:spPr>
          <a:xfrm>
            <a:off x="545400" y="4879800"/>
            <a:ext cx="11239920" cy="359640"/>
          </a:xfrm>
          <a:prstGeom prst="rect">
            <a:avLst/>
          </a:prstGeom>
          <a:noFill/>
          <a:ln w="28575">
            <a:solidFill>
              <a:srgbClr val="ffc000">
                <a:lumMod val="60000"/>
                <a:lumOff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Отражению подлежат счета в банках и иных кредитных организациях, а не карты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79" name="Прямоугольник 23"/>
          <p:cNvSpPr/>
          <p:nvPr/>
        </p:nvSpPr>
        <p:spPr>
          <a:xfrm>
            <a:off x="545400" y="5341680"/>
            <a:ext cx="11239920" cy="647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По информации АО "Почта Банк" в рамках т.н. "Пушкинской карты" счет в значении раздела 4 справки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 открывается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80" name="Прямоугольник 2"/>
          <p:cNvSpPr/>
          <p:nvPr/>
        </p:nvSpPr>
        <p:spPr>
          <a:xfrm>
            <a:off x="545400" y="4129560"/>
            <a:ext cx="11239920" cy="647640"/>
          </a:xfrm>
          <a:prstGeom prst="rect">
            <a:avLst/>
          </a:prstGeom>
          <a:noFill/>
          <a:ln w="28575">
            <a:solidFill>
              <a:srgbClr val="ffc000">
                <a:lumMod val="60000"/>
                <a:lumOff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 графе "Сумма поступивших на счет денежных средств" мы смотрим на любые поступления, а не на их природу (т.е. любые денежные средства, даже свои)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81" name="Прямоугольник 4"/>
          <p:cNvSpPr/>
          <p:nvPr/>
        </p:nvSpPr>
        <p:spPr>
          <a:xfrm>
            <a:off x="545400" y="2781000"/>
            <a:ext cx="11239920" cy="1245960"/>
          </a:xfrm>
          <a:prstGeom prst="rect">
            <a:avLst/>
          </a:prstGeom>
          <a:noFill/>
          <a:ln w="28575">
            <a:solidFill>
              <a:srgbClr val="ffc000">
                <a:lumMod val="60000"/>
                <a:lumOff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С 01.07.2023 указываются суммы денежных средств, поступивших </a:t>
            </a:r>
            <a:r>
              <a:rPr b="0" lang="ru-RU" sz="1800" spc="-1" strike="noStrike" u="sng">
                <a:solidFill>
                  <a:srgbClr val="2e75b6"/>
                </a:solidFill>
                <a:uFillTx/>
                <a:latin typeface="Calibri"/>
              </a:rPr>
              <a:t>на счета</a:t>
            </a: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 за отчетный период, в случае если общая сумма таких денежных средств превышает общий доход лица, его супруги (супруга) и</a:t>
            </a:r>
            <a:r>
              <a:rPr b="0" lang="ru-RU" sz="1800" spc="-1" strike="noStrike" u="sng">
                <a:solidFill>
                  <a:srgbClr val="2e75b6"/>
                </a:solidFill>
                <a:uFillTx/>
                <a:latin typeface="Calibri"/>
              </a:rPr>
              <a:t> несовершеннолетних детей</a:t>
            </a: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 за отчетный период и предшествующие два года. В этом случае к справке </a:t>
            </a:r>
            <a:r>
              <a:rPr b="0" lang="ru-RU" sz="1800" spc="-1" strike="noStrike" u="sng">
                <a:solidFill>
                  <a:srgbClr val="2e75b6"/>
                </a:solidFill>
                <a:uFillTx/>
                <a:latin typeface="Calibri"/>
              </a:rPr>
              <a:t>прилагаются выписки</a:t>
            </a: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 о движении денежных средств </a:t>
            </a:r>
            <a:r>
              <a:rPr b="0" lang="ru-RU" sz="1800" spc="-1" strike="noStrike" u="sng">
                <a:solidFill>
                  <a:srgbClr val="2e75b6"/>
                </a:solidFill>
                <a:uFillTx/>
                <a:latin typeface="Calibri"/>
              </a:rPr>
              <a:t>по счетам</a:t>
            </a: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 за отчетный период.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82" name="Прямоугольник 6"/>
          <p:cNvSpPr/>
          <p:nvPr/>
        </p:nvSpPr>
        <p:spPr>
          <a:xfrm>
            <a:off x="545400" y="1432440"/>
            <a:ext cx="11239920" cy="1245960"/>
          </a:xfrm>
          <a:prstGeom prst="rect">
            <a:avLst/>
          </a:prstGeom>
          <a:noFill/>
          <a:ln w="28575">
            <a:solidFill>
              <a:srgbClr val="ffc000">
                <a:lumMod val="60000"/>
                <a:lumOff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До 01.07.2023 указывается  общая сумма денежных поступлений </a:t>
            </a:r>
            <a:r>
              <a:rPr b="0" lang="ru-RU" sz="1800" spc="-1" strike="noStrike" u="sng">
                <a:solidFill>
                  <a:srgbClr val="2e75b6"/>
                </a:solidFill>
                <a:uFillTx/>
                <a:latin typeface="Calibri"/>
              </a:rPr>
              <a:t>на счет</a:t>
            </a: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 за  отчетный период  в  случаях,  если  указанная сумма превышает общий доход лица и его супруги  (супруга) за отчетный период и два предшествующих ему года. В этом случае к справке </a:t>
            </a:r>
            <a:r>
              <a:rPr b="0" lang="ru-RU" sz="1800" spc="-1" strike="noStrike" u="sng">
                <a:solidFill>
                  <a:srgbClr val="2e75b6"/>
                </a:solidFill>
                <a:uFillTx/>
                <a:latin typeface="Calibri"/>
              </a:rPr>
              <a:t>прилагается выписка</a:t>
            </a: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 о движении денежных средств </a:t>
            </a:r>
            <a:r>
              <a:rPr b="0" lang="ru-RU" sz="1800" spc="-1" strike="noStrike" u="sng">
                <a:solidFill>
                  <a:srgbClr val="2e75b6"/>
                </a:solidFill>
                <a:uFillTx/>
                <a:latin typeface="Calibri"/>
              </a:rPr>
              <a:t>по данному счету</a:t>
            </a: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 за отчетный период.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83" name="Прямоугольник 7"/>
          <p:cNvSpPr/>
          <p:nvPr/>
        </p:nvSpPr>
        <p:spPr>
          <a:xfrm>
            <a:off x="545400" y="6091920"/>
            <a:ext cx="11239920" cy="575640"/>
          </a:xfrm>
          <a:prstGeom prst="rect">
            <a:avLst/>
          </a:prstGeom>
          <a:noFill/>
          <a:ln w="28575">
            <a:solidFill>
              <a:srgbClr val="ffc000">
                <a:lumMod val="60000"/>
                <a:lumOff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2e75b6"/>
                </a:solidFill>
                <a:latin typeface="Calibri"/>
              </a:rPr>
              <a:t>OZON-</a:t>
            </a: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карта может как предусматривать, так и не предусматривать банковский счет, необходимо устанавливать (ООО "Еком Банк")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84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378395B-A78C-447C-832A-3A5E0652DDBE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86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587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8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9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590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591" name="TextBox 50"/>
          <p:cNvSpPr/>
          <p:nvPr/>
        </p:nvSpPr>
        <p:spPr>
          <a:xfrm>
            <a:off x="543600" y="7912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5. Сведения о ценных бумагах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92" name="Прямоугольник 2"/>
          <p:cNvSpPr/>
          <p:nvPr/>
        </p:nvSpPr>
        <p:spPr>
          <a:xfrm>
            <a:off x="543600" y="1580760"/>
            <a:ext cx="11239920" cy="68508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93" name="Прямоугольник 3"/>
          <p:cNvSpPr/>
          <p:nvPr/>
        </p:nvSpPr>
        <p:spPr>
          <a:xfrm>
            <a:off x="543600" y="2436120"/>
            <a:ext cx="11239920" cy="539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Ценные бумаги, переданные в доверительное управление, также подлежат отражению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94" name="Пятиугольник 33"/>
          <p:cNvSpPr/>
          <p:nvPr/>
        </p:nvSpPr>
        <p:spPr>
          <a:xfrm>
            <a:off x="543600" y="3177720"/>
            <a:ext cx="2781000" cy="896400"/>
          </a:xfrm>
          <a:prstGeom prst="homePlate">
            <a:avLst>
              <a:gd name="adj" fmla="val 50000"/>
            </a:avLst>
          </a:prstGeom>
          <a:solidFill>
            <a:srgbClr val="70ad47"/>
          </a:solidFill>
          <a:ln>
            <a:solidFill>
              <a:srgbClr val="527f3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Ценные бумаги и участие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95" name="Прямоугольник 8"/>
          <p:cNvSpPr/>
          <p:nvPr/>
        </p:nvSpPr>
        <p:spPr>
          <a:xfrm>
            <a:off x="3557880" y="3177720"/>
            <a:ext cx="8225640" cy="89640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ЕГРЮЛ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96" name="Прямоугольник 15"/>
          <p:cNvSpPr/>
          <p:nvPr/>
        </p:nvSpPr>
        <p:spPr>
          <a:xfrm>
            <a:off x="543600" y="4300200"/>
            <a:ext cx="11239920" cy="68508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Императивного запрета на приобретение служащим (работником) ценных бумаг нет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97" name="Прямоугольник 4"/>
          <p:cNvSpPr/>
          <p:nvPr/>
        </p:nvSpPr>
        <p:spPr>
          <a:xfrm>
            <a:off x="545400" y="5365800"/>
            <a:ext cx="1009332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Возможность приобретения гражданскими служащими ценных бумаг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(письмо Минтруда России от 22.09.2022 № 28-7/10/В-12862)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598" name="Picture 2" descr=""/>
          <p:cNvPicPr/>
          <p:nvPr/>
        </p:nvPicPr>
        <p:blipFill>
          <a:blip r:embed="rId2"/>
          <a:stretch/>
        </p:blipFill>
        <p:spPr>
          <a:xfrm>
            <a:off x="10909080" y="5252400"/>
            <a:ext cx="874080" cy="874080"/>
          </a:xfrm>
          <a:prstGeom prst="rect">
            <a:avLst/>
          </a:prstGeom>
          <a:ln w="0">
            <a:noFill/>
          </a:ln>
        </p:spPr>
      </p:pic>
      <p:sp>
        <p:nvSpPr>
          <p:cNvPr id="599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EDC1522-F945-42F0-B1CB-D4A2E38665C0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Группа 15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601" name="Прямоугольник 16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602" name="Прямоугольник 18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3" name="Прямоугольник 19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4" name="Прямоугольник 2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605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606" name="TextBox 29"/>
          <p:cNvSpPr/>
          <p:nvPr/>
        </p:nvSpPr>
        <p:spPr>
          <a:xfrm>
            <a:off x="543600" y="7912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Методические материалы по вопросам приобретения ценных бумаг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607" name="Рисунок 3" descr=""/>
          <p:cNvPicPr/>
          <p:nvPr/>
        </p:nvPicPr>
        <p:blipFill>
          <a:blip r:embed="rId2"/>
          <a:stretch/>
        </p:blipFill>
        <p:spPr>
          <a:xfrm>
            <a:off x="8377200" y="1372680"/>
            <a:ext cx="3543120" cy="5028840"/>
          </a:xfrm>
          <a:prstGeom prst="rect">
            <a:avLst/>
          </a:prstGeom>
          <a:ln w="0">
            <a:noFill/>
          </a:ln>
        </p:spPr>
      </p:pic>
      <p:sp>
        <p:nvSpPr>
          <p:cNvPr id="608" name="Прямоугольник 4"/>
          <p:cNvSpPr/>
          <p:nvPr/>
        </p:nvSpPr>
        <p:spPr>
          <a:xfrm>
            <a:off x="1783080" y="3356280"/>
            <a:ext cx="592668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ОФЗ не являются иностранными ценными бумагами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09" name="Прямоугольник 5"/>
          <p:cNvSpPr/>
          <p:nvPr/>
        </p:nvSpPr>
        <p:spPr>
          <a:xfrm>
            <a:off x="1783080" y="2532240"/>
            <a:ext cx="644616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Запрет на иностранные ценные бумаги действует с даты замещения должности (поэтому взять можно, но потом три месяца, чтобы от них отказаться, а если невозможно, то рассмотреть на комиссии)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0" name="Прямоугольник 6"/>
          <p:cNvSpPr/>
          <p:nvPr/>
        </p:nvSpPr>
        <p:spPr>
          <a:xfrm>
            <a:off x="1783080" y="4242600"/>
            <a:ext cx="592668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При конфликте интересов необходимо передать ценные бумаги в доверительное управление и принять меры по урегулированию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1" name="TextBox 9"/>
          <p:cNvSpPr/>
          <p:nvPr/>
        </p:nvSpPr>
        <p:spPr>
          <a:xfrm>
            <a:off x="451800" y="2345400"/>
            <a:ext cx="1142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612" name="TextBox 10"/>
          <p:cNvSpPr/>
          <p:nvPr/>
        </p:nvSpPr>
        <p:spPr>
          <a:xfrm>
            <a:off x="451800" y="3294000"/>
            <a:ext cx="1142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3.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613" name="TextBox 12"/>
          <p:cNvSpPr/>
          <p:nvPr/>
        </p:nvSpPr>
        <p:spPr>
          <a:xfrm>
            <a:off x="451800" y="4178160"/>
            <a:ext cx="1142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4.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614" name="Прямоугольник 14"/>
          <p:cNvSpPr/>
          <p:nvPr/>
        </p:nvSpPr>
        <p:spPr>
          <a:xfrm>
            <a:off x="1783080" y="1546920"/>
            <a:ext cx="644616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Допускается приобретение ценных бумаг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(за исключением иностранных отдельными категориями)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5" name="TextBox 17"/>
          <p:cNvSpPr/>
          <p:nvPr/>
        </p:nvSpPr>
        <p:spPr>
          <a:xfrm>
            <a:off x="451800" y="1359720"/>
            <a:ext cx="1142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1.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616" name="Прямоугольник 30"/>
          <p:cNvSpPr/>
          <p:nvPr/>
        </p:nvSpPr>
        <p:spPr>
          <a:xfrm>
            <a:off x="1783080" y="5167440"/>
            <a:ext cx="592668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Состав ПИФа является общим имуществом всех пайщиков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7" name="TextBox 32"/>
          <p:cNvSpPr/>
          <p:nvPr/>
        </p:nvSpPr>
        <p:spPr>
          <a:xfrm>
            <a:off x="451800" y="5103000"/>
            <a:ext cx="1142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5.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618" name="Прямоугольник 33"/>
          <p:cNvSpPr/>
          <p:nvPr/>
        </p:nvSpPr>
        <p:spPr>
          <a:xfrm>
            <a:off x="1783080" y="6001560"/>
            <a:ext cx="592668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Наличие ценных бумаг не характеризует управление или предпринимательскую деятельность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9" name="TextBox 34"/>
          <p:cNvSpPr/>
          <p:nvPr/>
        </p:nvSpPr>
        <p:spPr>
          <a:xfrm>
            <a:off x="451800" y="5937120"/>
            <a:ext cx="114264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6.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620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2356818-BE0D-473D-9E5C-223AEC8EE9CF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622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623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4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5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626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627" name="TextBox 50"/>
          <p:cNvSpPr/>
          <p:nvPr/>
        </p:nvSpPr>
        <p:spPr>
          <a:xfrm>
            <a:off x="543600" y="7912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5. Сведения о ценных бумагах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28" name="TextBox 4"/>
          <p:cNvSpPr/>
          <p:nvPr/>
        </p:nvSpPr>
        <p:spPr>
          <a:xfrm>
            <a:off x="551520" y="334116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Подраздел 5.2. Иные ценные бумаги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629" name="Рисунок 9" descr=""/>
          <p:cNvPicPr/>
          <p:nvPr/>
        </p:nvPicPr>
        <p:blipFill>
          <a:blip r:embed="rId2"/>
          <a:stretch/>
        </p:blipFill>
        <p:spPr>
          <a:xfrm>
            <a:off x="2176560" y="3898080"/>
            <a:ext cx="7838640" cy="1028520"/>
          </a:xfrm>
          <a:prstGeom prst="rect">
            <a:avLst/>
          </a:prstGeom>
          <a:ln w="0">
            <a:noFill/>
          </a:ln>
        </p:spPr>
      </p:pic>
      <p:sp>
        <p:nvSpPr>
          <p:cNvPr id="630" name="Прямоугольник 10"/>
          <p:cNvSpPr/>
          <p:nvPr/>
        </p:nvSpPr>
        <p:spPr>
          <a:xfrm>
            <a:off x="543600" y="5150880"/>
            <a:ext cx="11239920" cy="106668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 имеют номинальной стоимости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31" name="TextBox 12"/>
          <p:cNvSpPr/>
          <p:nvPr/>
        </p:nvSpPr>
        <p:spPr>
          <a:xfrm>
            <a:off x="551520" y="14770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Подраздел 5.1. Акции и иное участие в коммерческих организациях и фондах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632" name="Рисунок 14" descr=""/>
          <p:cNvPicPr/>
          <p:nvPr/>
        </p:nvPicPr>
        <p:blipFill>
          <a:blip r:embed="rId3"/>
          <a:stretch/>
        </p:blipFill>
        <p:spPr>
          <a:xfrm>
            <a:off x="2224080" y="2125080"/>
            <a:ext cx="7743600" cy="1199880"/>
          </a:xfrm>
          <a:prstGeom prst="rect">
            <a:avLst/>
          </a:prstGeom>
          <a:ln w="0">
            <a:noFill/>
          </a:ln>
        </p:spPr>
      </p:pic>
      <p:sp>
        <p:nvSpPr>
          <p:cNvPr id="633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0246758-FBFF-4F49-B704-A1C3ABB5378D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635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636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7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8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639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640" name="TextBox 50"/>
          <p:cNvSpPr/>
          <p:nvPr/>
        </p:nvSpPr>
        <p:spPr>
          <a:xfrm>
            <a:off x="543600" y="7912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5. Сведения о ценных бумагах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41" name="Прямоугольник 16"/>
          <p:cNvSpPr/>
          <p:nvPr/>
        </p:nvSpPr>
        <p:spPr>
          <a:xfrm>
            <a:off x="543600" y="1453320"/>
            <a:ext cx="11239920" cy="69156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42" name="Прямоугольник 23"/>
          <p:cNvSpPr/>
          <p:nvPr/>
        </p:nvSpPr>
        <p:spPr>
          <a:xfrm>
            <a:off x="543600" y="2718360"/>
            <a:ext cx="11239920" cy="23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располагает, и в этой связи необходимо обратиться в другую организацию (или допускается использование данных из официальных источников в сети "Интернет")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43" name="Прямоугольник 3"/>
          <p:cNvSpPr/>
          <p:nvPr/>
        </p:nvSpPr>
        <p:spPr>
          <a:xfrm>
            <a:off x="543240" y="2284560"/>
            <a:ext cx="11239920" cy="29412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Целесообразно пользоваться Указанием Банка России от 27.05.2021 № 5798-У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44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49208E6-CB4D-442E-94B3-40C5EB996EE4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646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647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8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9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650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651" name="TextBox 2"/>
          <p:cNvSpPr/>
          <p:nvPr/>
        </p:nvSpPr>
        <p:spPr>
          <a:xfrm>
            <a:off x="543600" y="7912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6. Сведения об обязательствах имущественного характера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652" name="Рисунок 3" descr=""/>
          <p:cNvPicPr/>
          <p:nvPr/>
        </p:nvPicPr>
        <p:blipFill>
          <a:blip r:embed="rId2"/>
          <a:stretch/>
        </p:blipFill>
        <p:spPr>
          <a:xfrm>
            <a:off x="2224080" y="3084120"/>
            <a:ext cx="7743600" cy="694800"/>
          </a:xfrm>
          <a:prstGeom prst="rect">
            <a:avLst/>
          </a:prstGeom>
          <a:ln w="0">
            <a:noFill/>
          </a:ln>
        </p:spPr>
      </p:pic>
      <p:sp>
        <p:nvSpPr>
          <p:cNvPr id="653" name="TextBox 4"/>
          <p:cNvSpPr/>
          <p:nvPr/>
        </p:nvSpPr>
        <p:spPr>
          <a:xfrm>
            <a:off x="551520" y="147924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Подраздел 6.1. Объекты недвижимого имущества, находящиеся в пользовании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54" name="Прямоугольник 6"/>
          <p:cNvSpPr/>
          <p:nvPr/>
        </p:nvSpPr>
        <p:spPr>
          <a:xfrm>
            <a:off x="543240" y="4221360"/>
            <a:ext cx="11239920" cy="46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Квартира по регистрации обязательно указывается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55" name="Прямоугольник 7"/>
          <p:cNvSpPr/>
          <p:nvPr/>
        </p:nvSpPr>
        <p:spPr>
          <a:xfrm>
            <a:off x="543240" y="4799880"/>
            <a:ext cx="11239920" cy="46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Фактическое пользование указывается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56" name="Прямоугольник 8"/>
          <p:cNvSpPr/>
          <p:nvPr/>
        </p:nvSpPr>
        <p:spPr>
          <a:xfrm>
            <a:off x="543240" y="2167200"/>
            <a:ext cx="11239920" cy="69156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57" name="Прямоугольник 9"/>
          <p:cNvSpPr/>
          <p:nvPr/>
        </p:nvSpPr>
        <p:spPr>
          <a:xfrm>
            <a:off x="543240" y="5378400"/>
            <a:ext cx="11239920" cy="46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Транспортные средства в лизинге не отражаются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58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98D8388-6276-4581-AE43-C9043826305A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660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661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2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3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664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665" name="TextBox 2"/>
          <p:cNvSpPr/>
          <p:nvPr/>
        </p:nvSpPr>
        <p:spPr>
          <a:xfrm>
            <a:off x="543600" y="7912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6. Сведения об обязательствах имущественного характера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66" name="TextBox 4"/>
          <p:cNvSpPr/>
          <p:nvPr/>
        </p:nvSpPr>
        <p:spPr>
          <a:xfrm>
            <a:off x="551520" y="147924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Подраздел 6.1. Объекты недвижимого имущества, находящиеся в пользовании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67" name="Прямоугольник 16"/>
          <p:cNvSpPr/>
          <p:nvPr/>
        </p:nvSpPr>
        <p:spPr>
          <a:xfrm>
            <a:off x="543240" y="4249800"/>
            <a:ext cx="11239920" cy="35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Если факт пользования отсутствует, то объект в пользовании не указывается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68" name="Прямоугольник 17"/>
          <p:cNvSpPr/>
          <p:nvPr/>
        </p:nvSpPr>
        <p:spPr>
          <a:xfrm>
            <a:off x="543240" y="4716360"/>
            <a:ext cx="11239920" cy="1223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Если имеется факт пользования, то объект обязательно подлежит отражению в подразделе 3.1 или 6.1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(в зависимости от наличия права собственности)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69" name="Прямоугольник 18"/>
          <p:cNvSpPr/>
          <p:nvPr/>
        </p:nvSpPr>
        <p:spPr>
          <a:xfrm>
            <a:off x="543240" y="2167200"/>
            <a:ext cx="11239920" cy="9338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 случае, если объект недвижимого имущества находится в долевой собственности у служащего (работника)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70" name="Прямоугольник 19"/>
          <p:cNvSpPr/>
          <p:nvPr/>
        </p:nvSpPr>
        <p:spPr>
          <a:xfrm>
            <a:off x="543240" y="3207600"/>
            <a:ext cx="11239920" cy="93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объекты незавершенного строительства;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Пользование может быть "фактическим", а площадь может указываться с учетом применимых обстоятельств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71" name="Прямоугольник 3"/>
          <p:cNvSpPr/>
          <p:nvPr/>
        </p:nvSpPr>
        <p:spPr>
          <a:xfrm>
            <a:off x="543240" y="6046560"/>
            <a:ext cx="11239920" cy="647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Административное здание, являющееся местом прохождения федеральной государственной службы,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 пользовании не указывается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72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5F40381-9A11-4DF5-94A4-FB1BD4D2FAF1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Группа 74"/>
          <p:cNvGrpSpPr/>
          <p:nvPr/>
        </p:nvGrpSpPr>
        <p:grpSpPr>
          <a:xfrm>
            <a:off x="8978760" y="3732120"/>
            <a:ext cx="3310920" cy="2959200"/>
            <a:chOff x="8978760" y="3732120"/>
            <a:chExt cx="3310920" cy="2959200"/>
          </a:xfrm>
        </p:grpSpPr>
        <p:pic>
          <p:nvPicPr>
            <p:cNvPr id="120" name="Picture 2" descr="C:\Users\TuguchevNM\Downloads\noun_741293_cc.png"/>
            <p:cNvPicPr/>
            <p:nvPr/>
          </p:nvPicPr>
          <p:blipFill>
            <a:blip r:embed="rId1"/>
            <a:srcRect l="0" t="0" r="0" b="13653"/>
            <a:stretch/>
          </p:blipFill>
          <p:spPr>
            <a:xfrm>
              <a:off x="8978760" y="3832200"/>
              <a:ext cx="3310920" cy="2859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1" name="Прямоугольник 32"/>
            <p:cNvSpPr/>
            <p:nvPr/>
          </p:nvSpPr>
          <p:spPr>
            <a:xfrm>
              <a:off x="9518040" y="3732120"/>
              <a:ext cx="2322000" cy="29300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22" name="Группа 15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123" name="Прямоугольник 16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124" name="Прямоугольник 18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" name="Прямоугольник 19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" name="Прямоугольник 2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27" name="Объект 11" descr=""/>
          <p:cNvPicPr/>
          <p:nvPr/>
        </p:nvPicPr>
        <p:blipFill>
          <a:blip r:embed="rId2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128" name="TextBox 30"/>
          <p:cNvSpPr/>
          <p:nvPr/>
        </p:nvSpPr>
        <p:spPr>
          <a:xfrm>
            <a:off x="551520" y="849600"/>
            <a:ext cx="110887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Методическое обеспечение представления сведений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29" name="Шестиугольник 20"/>
          <p:cNvSpPr/>
          <p:nvPr/>
        </p:nvSpPr>
        <p:spPr>
          <a:xfrm>
            <a:off x="1476360" y="1595520"/>
            <a:ext cx="4812120" cy="17697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Методические рекомендации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2023 году </a:t>
            </a:r>
            <a:br/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(за отчетный 2022 год)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30" name="Шестиугольник 24"/>
          <p:cNvSpPr/>
          <p:nvPr/>
        </p:nvSpPr>
        <p:spPr>
          <a:xfrm>
            <a:off x="5933520" y="3083040"/>
            <a:ext cx="4812840" cy="177084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Методические рекомендации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по проведению анализа сведений о доходах, расходах, об имуществе и обязательствах имущественного характера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31" name="Шестиугольник 21"/>
          <p:cNvSpPr/>
          <p:nvPr/>
        </p:nvSpPr>
        <p:spPr>
          <a:xfrm>
            <a:off x="1475640" y="4570920"/>
            <a:ext cx="4812840" cy="177084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Обзор практики привлечения </a:t>
            </a:r>
            <a:br/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к ответственности</a:t>
            </a:r>
            <a:r>
              <a:rPr b="1" lang="ru-RU" sz="1400" spc="-1" strike="noStrike">
                <a:solidFill>
                  <a:srgbClr val="ffffff"/>
                </a:solidFill>
                <a:latin typeface="Calibri"/>
              </a:rPr>
              <a:t>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государственных (муниципальных) служащих за несоблюдение ограничений и запретов,  неисполнение обязанностей, установленных в целях противодействия коррупции (версия 2.0)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32" name="Picture 2" descr="http://qrcoder.ru/code/?https%3A%2F%2Fmintrud.gov.ru%2Fministry%2Fprogramms%2Fanticorruption%2F9%2F5&amp;4&amp;0"/>
          <p:cNvPicPr/>
          <p:nvPr/>
        </p:nvPicPr>
        <p:blipFill>
          <a:blip r:embed="rId3"/>
          <a:stretch/>
        </p:blipFill>
        <p:spPr>
          <a:xfrm>
            <a:off x="6598800" y="1940760"/>
            <a:ext cx="1079640" cy="107964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4" descr="http://qrcoder.ru/code/?https%3A%2F%2Fmintrud.gov.ru%2Fministry%2Fprogramms%2Fanticorruption%2F9%2F12&amp;4&amp;0"/>
          <p:cNvPicPr/>
          <p:nvPr/>
        </p:nvPicPr>
        <p:blipFill>
          <a:blip r:embed="rId4"/>
          <a:stretch/>
        </p:blipFill>
        <p:spPr>
          <a:xfrm>
            <a:off x="4123080" y="3428640"/>
            <a:ext cx="1080360" cy="108036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6" descr="http://qrcoder.ru/code/?https%3A%2F%2Fmintrud.gov.ru%2Fministry%2Fprogramms%2Fanticorruption%2F9%2F7&amp;4&amp;0"/>
          <p:cNvPicPr/>
          <p:nvPr/>
        </p:nvPicPr>
        <p:blipFill>
          <a:blip r:embed="rId5"/>
          <a:stretch/>
        </p:blipFill>
        <p:spPr>
          <a:xfrm>
            <a:off x="6598800" y="4981320"/>
            <a:ext cx="1079640" cy="1079640"/>
          </a:xfrm>
          <a:prstGeom prst="rect">
            <a:avLst/>
          </a:prstGeom>
          <a:ln w="0">
            <a:noFill/>
          </a:ln>
        </p:spPr>
      </p:pic>
      <p:sp>
        <p:nvSpPr>
          <p:cNvPr id="135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FCDDF8B-86E9-4F2D-887E-9AE25BEE1EA8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674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675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6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7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678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679" name="TextBox 2"/>
          <p:cNvSpPr/>
          <p:nvPr/>
        </p:nvSpPr>
        <p:spPr>
          <a:xfrm>
            <a:off x="543600" y="7912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6. Сведения об обязательствах имущественного характера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80" name="TextBox 4"/>
          <p:cNvSpPr/>
          <p:nvPr/>
        </p:nvSpPr>
        <p:spPr>
          <a:xfrm>
            <a:off x="551520" y="135396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Подраздел 6.2. Срочные обязательства финансового характера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81" name="Прямоугольник 8"/>
          <p:cNvSpPr/>
          <p:nvPr/>
        </p:nvSpPr>
        <p:spPr>
          <a:xfrm>
            <a:off x="543240" y="1817280"/>
            <a:ext cx="11239920" cy="69156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682" name="Рисунок 10" descr=""/>
          <p:cNvPicPr/>
          <p:nvPr/>
        </p:nvPicPr>
        <p:blipFill>
          <a:blip r:embed="rId2"/>
          <a:stretch/>
        </p:blipFill>
        <p:spPr>
          <a:xfrm>
            <a:off x="2230560" y="2604960"/>
            <a:ext cx="7714800" cy="1180800"/>
          </a:xfrm>
          <a:prstGeom prst="rect">
            <a:avLst/>
          </a:prstGeom>
          <a:ln w="0">
            <a:noFill/>
          </a:ln>
        </p:spPr>
      </p:pic>
      <p:sp>
        <p:nvSpPr>
          <p:cNvPr id="683" name="Прямоугольник 12"/>
          <p:cNvSpPr/>
          <p:nvPr/>
        </p:nvSpPr>
        <p:spPr>
          <a:xfrm>
            <a:off x="1047240" y="4479840"/>
            <a:ext cx="8228160" cy="46476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участие в долевом строительстве объекта недвижимости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4" name="Прямоугольник 14"/>
          <p:cNvSpPr/>
          <p:nvPr/>
        </p:nvSpPr>
        <p:spPr>
          <a:xfrm>
            <a:off x="543240" y="3900600"/>
            <a:ext cx="11239920" cy="464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Отдельные виды срочных обязательств финансового характера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5" name="Прямоугольник 17"/>
          <p:cNvSpPr/>
          <p:nvPr/>
        </p:nvSpPr>
        <p:spPr>
          <a:xfrm>
            <a:off x="1047240" y="5041080"/>
            <a:ext cx="8228160" cy="46476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обязательства по ипотеке в случае разделения суммы кредита между супругами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6" name="Прямоугольник 19"/>
          <p:cNvSpPr/>
          <p:nvPr/>
        </p:nvSpPr>
        <p:spPr>
          <a:xfrm>
            <a:off x="1047240" y="5601960"/>
            <a:ext cx="8228160" cy="46476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обязательства по отдельным договорам страхования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7" name="Прямоугольник 27"/>
          <p:cNvSpPr/>
          <p:nvPr/>
        </p:nvSpPr>
        <p:spPr>
          <a:xfrm>
            <a:off x="1047240" y="6163200"/>
            <a:ext cx="8228160" cy="46476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обязательства по договорам брокерского обслуживания, ДУ и ИИС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8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393EE47-E992-4E3A-96F7-2FABF0F4AEC3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690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691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2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3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694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695" name="TextBox 2"/>
          <p:cNvSpPr/>
          <p:nvPr/>
        </p:nvSpPr>
        <p:spPr>
          <a:xfrm>
            <a:off x="543600" y="79128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6. Сведения об обязательствах имущественного характера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96" name="TextBox 4"/>
          <p:cNvSpPr/>
          <p:nvPr/>
        </p:nvSpPr>
        <p:spPr>
          <a:xfrm>
            <a:off x="551520" y="1353960"/>
            <a:ext cx="110887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Подраздел 6.2. Срочные обязательства финансового характера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97" name="Прямоугольник 18"/>
          <p:cNvSpPr/>
          <p:nvPr/>
        </p:nvSpPr>
        <p:spPr>
          <a:xfrm>
            <a:off x="543240" y="3660480"/>
            <a:ext cx="1123992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Обязательства по договорам ИИС отражаются в случае, если размер "свободных" денежных средств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на ИИС равен или превышает 500 тыс. руб.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98" name="Прямоугольник 24"/>
          <p:cNvSpPr/>
          <p:nvPr/>
        </p:nvSpPr>
        <p:spPr>
          <a:xfrm>
            <a:off x="535320" y="2879280"/>
            <a:ext cx="1123992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По общему правилу, если денежные средства на счет эскроу не зачислены, то застройщик еще ничего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 должен; если зачислены, то наоборот (надо смотреть договор)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99" name="Прямоугольник 26"/>
          <p:cNvSpPr/>
          <p:nvPr/>
        </p:nvSpPr>
        <p:spPr>
          <a:xfrm>
            <a:off x="543240" y="4442040"/>
            <a:ext cx="1123992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Обязательства по договорам страхования  в рамках ипотеки или страхования в путешествиях, как правило,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 указывается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00" name="Прямоугольник 16"/>
          <p:cNvSpPr/>
          <p:nvPr/>
        </p:nvSpPr>
        <p:spPr>
          <a:xfrm>
            <a:off x="535320" y="2097720"/>
            <a:ext cx="1123992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01" name="Прямоугольник 3"/>
          <p:cNvSpPr/>
          <p:nvPr/>
        </p:nvSpPr>
        <p:spPr>
          <a:xfrm>
            <a:off x="543240" y="5223240"/>
            <a:ext cx="11239920" cy="575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Пенсионное страхование в соответствии с Законом Российской Федерации от 27.11.1992 № 4015-I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"Об организации страхового дела в Российской Федерации"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02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BB63980-7147-48EC-BD69-94462155879F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Группа 36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704" name="Прямоугольник 5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705" name="Прямоугольник 20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6" name="Прямоугольник 21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7" name="Прямоугольник 22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708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709" name="TextBox 2"/>
          <p:cNvSpPr/>
          <p:nvPr/>
        </p:nvSpPr>
        <p:spPr>
          <a:xfrm>
            <a:off x="543600" y="791280"/>
            <a:ext cx="1108872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7. Сведения о недвижимом имуществе </a:t>
            </a:r>
            <a:r>
              <a:rPr b="1" lang="en-US" sz="2400" spc="-1" strike="noStrike">
                <a:solidFill>
                  <a:srgbClr val="70ad47"/>
                </a:solidFill>
                <a:latin typeface="Calibri"/>
              </a:rPr>
              <a:t>&lt;…&gt;,</a:t>
            </a: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 отчужденных в течение отчетного периода в результате безвозмездной сделки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710" name="Прямоугольник 8"/>
          <p:cNvSpPr/>
          <p:nvPr/>
        </p:nvSpPr>
        <p:spPr>
          <a:xfrm>
            <a:off x="543600" y="1950120"/>
            <a:ext cx="11239920" cy="719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11" name="Прямоугольник 14"/>
          <p:cNvSpPr/>
          <p:nvPr/>
        </p:nvSpPr>
        <p:spPr>
          <a:xfrm>
            <a:off x="543600" y="3792240"/>
            <a:ext cx="11231640" cy="719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12" name="Прямоугольник 17"/>
          <p:cNvSpPr/>
          <p:nvPr/>
        </p:nvSpPr>
        <p:spPr>
          <a:xfrm>
            <a:off x="545760" y="4626360"/>
            <a:ext cx="5219640" cy="431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  <a:ea typeface="Calibri"/>
              </a:rPr>
              <a:t>договор дарения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13" name="Прямоугольник 19"/>
          <p:cNvSpPr/>
          <p:nvPr/>
        </p:nvSpPr>
        <p:spPr>
          <a:xfrm>
            <a:off x="545760" y="5169600"/>
            <a:ext cx="5219640" cy="431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  <a:ea typeface="Calibri"/>
              </a:rPr>
              <a:t>соглашение о разделе имущества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14" name="Прямоугольник 27"/>
          <p:cNvSpPr/>
          <p:nvPr/>
        </p:nvSpPr>
        <p:spPr>
          <a:xfrm>
            <a:off x="545760" y="5712840"/>
            <a:ext cx="5219640" cy="431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  <a:ea typeface="Calibri"/>
              </a:rPr>
              <a:t>договор (соглашение) об определении долей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715" name="Рисунок 6" descr=""/>
          <p:cNvPicPr/>
          <p:nvPr/>
        </p:nvPicPr>
        <p:blipFill>
          <a:blip r:embed="rId2"/>
          <a:stretch/>
        </p:blipFill>
        <p:spPr>
          <a:xfrm>
            <a:off x="2424240" y="2797920"/>
            <a:ext cx="7343280" cy="742680"/>
          </a:xfrm>
          <a:prstGeom prst="rect">
            <a:avLst/>
          </a:prstGeom>
          <a:ln w="0">
            <a:noFill/>
          </a:ln>
        </p:spPr>
      </p:pic>
      <p:sp>
        <p:nvSpPr>
          <p:cNvPr id="716" name="Прямоугольник 7"/>
          <p:cNvSpPr/>
          <p:nvPr/>
        </p:nvSpPr>
        <p:spPr>
          <a:xfrm>
            <a:off x="545760" y="6255720"/>
            <a:ext cx="5219640" cy="431640"/>
          </a:xfrm>
          <a:prstGeom prst="rect">
            <a:avLst/>
          </a:prstGeom>
          <a:noFill/>
          <a:ln w="28575">
            <a:solidFill>
              <a:srgbClr val="ffc000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  <a:ea typeface="Calibri"/>
              </a:rPr>
              <a:t>брачный договор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17" name="Прямоугольник 9"/>
          <p:cNvSpPr/>
          <p:nvPr/>
        </p:nvSpPr>
        <p:spPr>
          <a:xfrm>
            <a:off x="6555600" y="4624920"/>
            <a:ext cx="5219640" cy="719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  <a:ea typeface="Calibri"/>
              </a:rPr>
              <a:t>уничтоженные объекты имущества не подлежат отражению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18" name="Прямоугольник 15"/>
          <p:cNvSpPr/>
          <p:nvPr/>
        </p:nvSpPr>
        <p:spPr>
          <a:xfrm>
            <a:off x="6555600" y="5449320"/>
            <a:ext cx="5219640" cy="431640"/>
          </a:xfrm>
          <a:prstGeom prst="rect">
            <a:avLst/>
          </a:prstGeom>
          <a:noFill/>
          <a:ln w="28575">
            <a:solidFill>
              <a:srgbClr val="70ad47">
                <a:lumMod val="40000"/>
                <a:lumOff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  <a:ea typeface="Calibri"/>
              </a:rPr>
              <a:t>договор мены не подлежит отражению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19" name="Прямая соединительная линия 26"/>
          <p:cNvSpPr/>
          <p:nvPr/>
        </p:nvSpPr>
        <p:spPr>
          <a:xfrm>
            <a:off x="6195240" y="4624920"/>
            <a:ext cx="0" cy="1908000"/>
          </a:xfrm>
          <a:prstGeom prst="line">
            <a:avLst/>
          </a:prstGeom>
          <a:ln w="12700">
            <a:solidFill>
              <a:srgbClr val="4472c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0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4630559-2741-4824-883B-D77B8F99F13B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Группа 5"/>
          <p:cNvGrpSpPr/>
          <p:nvPr/>
        </p:nvGrpSpPr>
        <p:grpSpPr>
          <a:xfrm>
            <a:off x="8472240" y="3236760"/>
            <a:ext cx="3765240" cy="3179880"/>
            <a:chOff x="8472240" y="3236760"/>
            <a:chExt cx="3765240" cy="3179880"/>
          </a:xfrm>
        </p:grpSpPr>
        <p:pic>
          <p:nvPicPr>
            <p:cNvPr id="137" name="Рисунок 4" descr=""/>
            <p:cNvPicPr/>
            <p:nvPr/>
          </p:nvPicPr>
          <p:blipFill>
            <a:blip r:embed="rId1"/>
            <a:srcRect l="0" t="0" r="0" b="15548"/>
            <a:stretch/>
          </p:blipFill>
          <p:spPr>
            <a:xfrm>
              <a:off x="8472240" y="3236760"/>
              <a:ext cx="3765240" cy="3179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8" name="Прямоугольник 31"/>
            <p:cNvSpPr/>
            <p:nvPr/>
          </p:nvSpPr>
          <p:spPr>
            <a:xfrm>
              <a:off x="8818920" y="3278160"/>
              <a:ext cx="2966040" cy="29300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39" name="Группа 15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140" name="Прямоугольник 16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141" name="Прямоугольник 18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2" name="Прямоугольник 19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3" name="Прямоугольник 2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44" name="Объект 11" descr=""/>
          <p:cNvPicPr/>
          <p:nvPr/>
        </p:nvPicPr>
        <p:blipFill>
          <a:blip r:embed="rId2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145" name="TextBox 30"/>
          <p:cNvSpPr/>
          <p:nvPr/>
        </p:nvSpPr>
        <p:spPr>
          <a:xfrm>
            <a:off x="870840" y="830520"/>
            <a:ext cx="110887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Методические рекомендации по проведению анализа сведений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46" name="Скругленный прямоугольник 22"/>
          <p:cNvSpPr/>
          <p:nvPr/>
        </p:nvSpPr>
        <p:spPr>
          <a:xfrm>
            <a:off x="3742200" y="1585080"/>
            <a:ext cx="4707360" cy="359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Основные аспекты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7" name="Шестиугольник 25"/>
          <p:cNvSpPr/>
          <p:nvPr/>
        </p:nvSpPr>
        <p:spPr>
          <a:xfrm>
            <a:off x="1647720" y="4129560"/>
            <a:ext cx="4118040" cy="157788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Сопоставление с предыдущей справкой, чтобы не было "потерь"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8" name="Шестиугольник 26"/>
          <p:cNvSpPr/>
          <p:nvPr/>
        </p:nvSpPr>
        <p:spPr>
          <a:xfrm>
            <a:off x="1652760" y="2237760"/>
            <a:ext cx="4118040" cy="157788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Необходимо быть внимательным: сверяться с документами, заполнять все необходимые графы и т.д.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9" name="Шестиугольник 27"/>
          <p:cNvSpPr/>
          <p:nvPr/>
        </p:nvSpPr>
        <p:spPr>
          <a:xfrm>
            <a:off x="5770800" y="3092400"/>
            <a:ext cx="4118040" cy="157788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Соблюдение формальной логики: есть уведомление об иной оплачиваемой работе, </a:t>
            </a:r>
            <a:r>
              <a:rPr b="1" lang="en-US" sz="1800" spc="-1" strike="noStrike">
                <a:solidFill>
                  <a:srgbClr val="ffffff"/>
                </a:solidFill>
                <a:latin typeface="Calibri"/>
              </a:rPr>
              <a:t>- </a:t>
            </a: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требуется указать доход, имеется вклад – доход и т.д.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0" name="Шестиугольник 28"/>
          <p:cNvSpPr/>
          <p:nvPr/>
        </p:nvSpPr>
        <p:spPr>
          <a:xfrm>
            <a:off x="5770800" y="4984200"/>
            <a:ext cx="4118040" cy="157788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"Уникальная" ситуация: приложите сразу подтверждающие документы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1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63070BD-9677-49A8-B948-B6425C2F0FC2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Группа 29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153" name="Прямоугольник 30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154" name="Прямоугольник 31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5" name="Прямоугольник 32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6" name="Прямоугольник 3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57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158" name="TextBox 25"/>
          <p:cNvSpPr/>
          <p:nvPr/>
        </p:nvSpPr>
        <p:spPr>
          <a:xfrm>
            <a:off x="870840" y="791640"/>
            <a:ext cx="110887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Консультативная помощь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4063121406"/>
              </p:ext>
            </p:extLst>
          </p:nvPr>
        </p:nvGraphicFramePr>
        <p:xfrm>
          <a:off x="658800" y="2467800"/>
          <a:ext cx="10873800" cy="143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154537394"/>
              </p:ext>
            </p:extLst>
          </p:nvPr>
        </p:nvGraphicFramePr>
        <p:xfrm>
          <a:off x="658800" y="4696920"/>
          <a:ext cx="10873800" cy="143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9" name="Прямоугольник 27"/>
          <p:cNvSpPr/>
          <p:nvPr/>
        </p:nvSpPr>
        <p:spPr>
          <a:xfrm>
            <a:off x="1171080" y="4034160"/>
            <a:ext cx="1015452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Консультативная помощь в контуре региональных и муниципальных органов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0" name="Прямоугольник 28"/>
          <p:cNvSpPr/>
          <p:nvPr/>
        </p:nvSpPr>
        <p:spPr>
          <a:xfrm>
            <a:off x="1171080" y="1680120"/>
            <a:ext cx="1015452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Консультативная помощь в контуре федеральных государственных органов (организаций)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1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F5F147C-E3BB-44EE-A545-B69EAAD7EF84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Группа 3"/>
          <p:cNvGrpSpPr/>
          <p:nvPr/>
        </p:nvGrpSpPr>
        <p:grpSpPr>
          <a:xfrm>
            <a:off x="9037800" y="4054320"/>
            <a:ext cx="2844720" cy="2447640"/>
            <a:chOff x="9037800" y="4054320"/>
            <a:chExt cx="2844720" cy="2447640"/>
          </a:xfrm>
        </p:grpSpPr>
        <p:pic>
          <p:nvPicPr>
            <p:cNvPr id="163" name="Рисунок 2" descr=""/>
            <p:cNvPicPr/>
            <p:nvPr/>
          </p:nvPicPr>
          <p:blipFill>
            <a:blip r:embed="rId1"/>
            <a:srcRect l="0" t="0" r="0" b="16759"/>
            <a:stretch/>
          </p:blipFill>
          <p:spPr>
            <a:xfrm>
              <a:off x="9037800" y="4054320"/>
              <a:ext cx="2844720" cy="2367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4" name="Прямоугольник 53"/>
            <p:cNvSpPr/>
            <p:nvPr/>
          </p:nvSpPr>
          <p:spPr>
            <a:xfrm>
              <a:off x="9354960" y="4057920"/>
              <a:ext cx="2156040" cy="24440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65" name="Группа 15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166" name="Прямоугольник 16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167" name="Прямоугольник 18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8" name="Прямоугольник 19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" name="Прямоугольник 2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70" name="Объект 11" descr=""/>
          <p:cNvPicPr/>
          <p:nvPr/>
        </p:nvPicPr>
        <p:blipFill>
          <a:blip r:embed="rId2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171" name="TextBox 30"/>
          <p:cNvSpPr/>
          <p:nvPr/>
        </p:nvSpPr>
        <p:spPr>
          <a:xfrm>
            <a:off x="870840" y="830520"/>
            <a:ext cx="110887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Методические рекомендации по вопросам представления сведений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2" name="Прямоугольник 38"/>
          <p:cNvSpPr/>
          <p:nvPr/>
        </p:nvSpPr>
        <p:spPr>
          <a:xfrm>
            <a:off x="324000" y="3055680"/>
            <a:ext cx="5441760" cy="8744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Учтены особенности, предусмотренные Указом Президента Российской Федерации от 29.12.2022 </a:t>
            </a:r>
            <a:br/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№ 968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3" name="Прямоугольник 44"/>
          <p:cNvSpPr/>
          <p:nvPr/>
        </p:nvSpPr>
        <p:spPr>
          <a:xfrm>
            <a:off x="324000" y="2095560"/>
            <a:ext cx="5442840" cy="87552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Учтены особенности, предусмотренные Указом Президента Российской Федерации от 06.12.2022 </a:t>
            </a:r>
            <a:br/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№ 886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4" name="Прямоугольник 45"/>
          <p:cNvSpPr/>
          <p:nvPr/>
        </p:nvSpPr>
        <p:spPr>
          <a:xfrm>
            <a:off x="324000" y="4014720"/>
            <a:ext cx="5441760" cy="5756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Отмечено, что приостановление службы (работы) приостанавливает обязанность по декларированию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5" name="Прямоугольник 46"/>
          <p:cNvSpPr/>
          <p:nvPr/>
        </p:nvSpPr>
        <p:spPr>
          <a:xfrm>
            <a:off x="324000" y="4674960"/>
            <a:ext cx="5441760" cy="3596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Сроки не переносятся, даже если нерабочий день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6" name="Прямоугольник 47"/>
          <p:cNvSpPr/>
          <p:nvPr/>
        </p:nvSpPr>
        <p:spPr>
          <a:xfrm>
            <a:off x="6392160" y="2102400"/>
            <a:ext cx="5442840" cy="8744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Отмечено, что уточнение сведений происходит </a:t>
            </a:r>
            <a:br/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в установленные сроки: в иных случаях декларант может приложить пояснения (проверка ситуативна)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7" name="Прямоугольник 49"/>
          <p:cNvSpPr/>
          <p:nvPr/>
        </p:nvSpPr>
        <p:spPr>
          <a:xfrm>
            <a:off x="6392160" y="3078000"/>
            <a:ext cx="5442840" cy="12632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Указаны возможности регионального и муниципального правового регулирования в отношении мун.депутатов сельских поселений </a:t>
            </a:r>
            <a:br/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и руководителей гос.(мун.) учреждений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8" name="Прямоугольник 52"/>
          <p:cNvSpPr/>
          <p:nvPr/>
        </p:nvSpPr>
        <p:spPr>
          <a:xfrm>
            <a:off x="324000" y="5118840"/>
            <a:ext cx="5441760" cy="8744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Значение для декларационной кампании имеет перечень должностей, действовавший по состоянию на 31.12.2022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9" name="Прямоугольник 24"/>
          <p:cNvSpPr/>
          <p:nvPr/>
        </p:nvSpPr>
        <p:spPr>
          <a:xfrm>
            <a:off x="6392160" y="4442400"/>
            <a:ext cx="5442840" cy="8744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Подчеркнуто, что где справка не устанавливает обязательное приложение документов, декларант сам решает, что прикладывать к справке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0" name="Прямоугольник 25"/>
          <p:cNvSpPr/>
          <p:nvPr/>
        </p:nvSpPr>
        <p:spPr>
          <a:xfrm>
            <a:off x="6392160" y="5417640"/>
            <a:ext cx="5442840" cy="5756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Оценка актуальности СПО "Справки БК" осуществляется при приеме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1" name="Скругленный прямоугольник 22"/>
          <p:cNvSpPr/>
          <p:nvPr/>
        </p:nvSpPr>
        <p:spPr>
          <a:xfrm>
            <a:off x="3742200" y="1450800"/>
            <a:ext cx="4707360" cy="359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Основные новеллы (1)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2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B89ADA4-AB9A-40E0-B5DF-946654F5DA8E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Группа 3"/>
          <p:cNvGrpSpPr/>
          <p:nvPr/>
        </p:nvGrpSpPr>
        <p:grpSpPr>
          <a:xfrm>
            <a:off x="9114840" y="4138200"/>
            <a:ext cx="2844720" cy="2447640"/>
            <a:chOff x="9114840" y="4138200"/>
            <a:chExt cx="2844720" cy="2447640"/>
          </a:xfrm>
        </p:grpSpPr>
        <p:pic>
          <p:nvPicPr>
            <p:cNvPr id="184" name="Рисунок 2" descr=""/>
            <p:cNvPicPr/>
            <p:nvPr/>
          </p:nvPicPr>
          <p:blipFill>
            <a:blip r:embed="rId1"/>
            <a:srcRect l="0" t="0" r="0" b="16759"/>
            <a:stretch/>
          </p:blipFill>
          <p:spPr>
            <a:xfrm>
              <a:off x="9114840" y="4138200"/>
              <a:ext cx="2844720" cy="2367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5" name="Прямоугольник 53"/>
            <p:cNvSpPr/>
            <p:nvPr/>
          </p:nvSpPr>
          <p:spPr>
            <a:xfrm>
              <a:off x="9432000" y="4141800"/>
              <a:ext cx="2156040" cy="24440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86" name="Группа 15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187" name="Прямоугольник 16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188" name="Прямоугольник 18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" name="Прямоугольник 19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" name="Прямоугольник 2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91" name="Объект 11" descr=""/>
          <p:cNvPicPr/>
          <p:nvPr/>
        </p:nvPicPr>
        <p:blipFill>
          <a:blip r:embed="rId2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192" name="TextBox 30"/>
          <p:cNvSpPr/>
          <p:nvPr/>
        </p:nvSpPr>
        <p:spPr>
          <a:xfrm>
            <a:off x="870840" y="830520"/>
            <a:ext cx="110887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Методические рекомендации по вопросам представления сведений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3" name="Скругленный прямоугольник 22"/>
          <p:cNvSpPr/>
          <p:nvPr/>
        </p:nvSpPr>
        <p:spPr>
          <a:xfrm>
            <a:off x="3742200" y="1450800"/>
            <a:ext cx="4707360" cy="359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Основные новеллы (2)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4" name="Прямоугольник 4"/>
          <p:cNvSpPr/>
          <p:nvPr/>
        </p:nvSpPr>
        <p:spPr>
          <a:xfrm>
            <a:off x="314640" y="2096640"/>
            <a:ext cx="5442840" cy="8744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Единый подход для иностранной валюты: по курсу Банка России, если нельзя установить, то через "Интернет"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5" name="Прямоугольник 7"/>
          <p:cNvSpPr/>
          <p:nvPr/>
        </p:nvSpPr>
        <p:spPr>
          <a:xfrm>
            <a:off x="314640" y="3061800"/>
            <a:ext cx="5442840" cy="5756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При определении дохода смотрим на собственника, а не на порядок зачисления денежных средств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6" name="Прямоугольник 9"/>
          <p:cNvSpPr/>
          <p:nvPr/>
        </p:nvSpPr>
        <p:spPr>
          <a:xfrm>
            <a:off x="314640" y="3727800"/>
            <a:ext cx="5442840" cy="8744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Применение "Налога на профессиональный доход" ("самозанятость") служащими отражено в письме Минтруда России от 19.04.2021 № 28-6/10/В-4623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7" name="Прямоугольник 10"/>
          <p:cNvSpPr/>
          <p:nvPr/>
        </p:nvSpPr>
        <p:spPr>
          <a:xfrm>
            <a:off x="314640" y="4692960"/>
            <a:ext cx="5442840" cy="5756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Доход от ценных бумаг – положительный финансовый результат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8" name="Прямоугольник 12"/>
          <p:cNvSpPr/>
          <p:nvPr/>
        </p:nvSpPr>
        <p:spPr>
          <a:xfrm>
            <a:off x="314640" y="5359320"/>
            <a:ext cx="5442840" cy="5756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Информацию о больничных можно взять на ЕПГУ или из ЛК налогоплательщика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9" name="Прямоугольник 14"/>
          <p:cNvSpPr/>
          <p:nvPr/>
        </p:nvSpPr>
        <p:spPr>
          <a:xfrm>
            <a:off x="314640" y="6025680"/>
            <a:ext cx="5442840" cy="5756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Обновлен перечень федеральных социальных выплат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0" name="Прямоугольник 17"/>
          <p:cNvSpPr/>
          <p:nvPr/>
        </p:nvSpPr>
        <p:spPr>
          <a:xfrm>
            <a:off x="6394320" y="2098440"/>
            <a:ext cx="5442840" cy="8744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Компенсации с отчетностью о расходовании денежных средств не указываются; иные компенсации указываются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1" name="Прямоугольник 20"/>
          <p:cNvSpPr/>
          <p:nvPr/>
        </p:nvSpPr>
        <p:spPr>
          <a:xfrm>
            <a:off x="6394320" y="3062880"/>
            <a:ext cx="5442840" cy="5756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При расчете трехгодового дохода для целей раздела 2 справки не вычитаем какие-либо суммы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2" name="Прямоугольник 26"/>
          <p:cNvSpPr/>
          <p:nvPr/>
        </p:nvSpPr>
        <p:spPr>
          <a:xfrm>
            <a:off x="6394320" y="3728880"/>
            <a:ext cx="5442840" cy="5756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Учтен Указ Президента Российской Федерации от 18.07.2022 № 472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3" name="Прямоугольник 28"/>
          <p:cNvSpPr/>
          <p:nvPr/>
        </p:nvSpPr>
        <p:spPr>
          <a:xfrm>
            <a:off x="6394320" y="4394880"/>
            <a:ext cx="5442840" cy="5756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Для раздела 4 справки приоритет сведениям в рамках Указания Банка России 27.05.2021 № 5798-У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4" name="Прямоугольник 34"/>
          <p:cNvSpPr/>
          <p:nvPr/>
        </p:nvSpPr>
        <p:spPr>
          <a:xfrm>
            <a:off x="6394320" y="5060880"/>
            <a:ext cx="5442840" cy="5756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Счет закрывается в установленном порядке или по соглашению сторон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5" name="Прямоугольник 36"/>
          <p:cNvSpPr/>
          <p:nvPr/>
        </p:nvSpPr>
        <p:spPr>
          <a:xfrm>
            <a:off x="6394320" y="5726880"/>
            <a:ext cx="5442840" cy="8744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Подчеркнуты особенности заполнения графы "Общая стоимость" подраздела 5.2 раздела 5 справки в СПО "Справки БК"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6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E556021-14F0-4654-8CFA-ABE834998DF7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Группа 3"/>
          <p:cNvGrpSpPr/>
          <p:nvPr/>
        </p:nvGrpSpPr>
        <p:grpSpPr>
          <a:xfrm>
            <a:off x="9114840" y="4138200"/>
            <a:ext cx="2844720" cy="2447640"/>
            <a:chOff x="9114840" y="4138200"/>
            <a:chExt cx="2844720" cy="2447640"/>
          </a:xfrm>
        </p:grpSpPr>
        <p:pic>
          <p:nvPicPr>
            <p:cNvPr id="208" name="Рисунок 2" descr=""/>
            <p:cNvPicPr/>
            <p:nvPr/>
          </p:nvPicPr>
          <p:blipFill>
            <a:blip r:embed="rId1"/>
            <a:srcRect l="0" t="0" r="0" b="16759"/>
            <a:stretch/>
          </p:blipFill>
          <p:spPr>
            <a:xfrm>
              <a:off x="9114840" y="4138200"/>
              <a:ext cx="2844720" cy="2367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9" name="Прямоугольник 53"/>
            <p:cNvSpPr/>
            <p:nvPr/>
          </p:nvSpPr>
          <p:spPr>
            <a:xfrm>
              <a:off x="9432000" y="4141800"/>
              <a:ext cx="2156040" cy="24440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10" name="Группа 15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211" name="Прямоугольник 16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212" name="Прямоугольник 18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3" name="Прямоугольник 19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4" name="Прямоугольник 23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15" name="Объект 11" descr=""/>
          <p:cNvPicPr/>
          <p:nvPr/>
        </p:nvPicPr>
        <p:blipFill>
          <a:blip r:embed="rId2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 w="0">
            <a:noFill/>
          </a:ln>
        </p:spPr>
      </p:pic>
      <p:sp>
        <p:nvSpPr>
          <p:cNvPr id="216" name="TextBox 30"/>
          <p:cNvSpPr/>
          <p:nvPr/>
        </p:nvSpPr>
        <p:spPr>
          <a:xfrm>
            <a:off x="870840" y="830520"/>
            <a:ext cx="110887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Методические рекомендации по вопросам представления сведений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17" name="Скругленный прямоугольник 22"/>
          <p:cNvSpPr/>
          <p:nvPr/>
        </p:nvSpPr>
        <p:spPr>
          <a:xfrm>
            <a:off x="3742200" y="1450800"/>
            <a:ext cx="4707360" cy="359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Основные новеллы (3)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8" name="Прямоугольник 38"/>
          <p:cNvSpPr/>
          <p:nvPr/>
        </p:nvSpPr>
        <p:spPr>
          <a:xfrm>
            <a:off x="6384960" y="2099520"/>
            <a:ext cx="5441760" cy="8744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Если из договора долевого строительства нельзя определить размер обязательства каждого лица, </a:t>
            </a:r>
            <a:br/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то обязательство указывается полностью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9" name="Прямоугольник 44"/>
          <p:cNvSpPr/>
          <p:nvPr/>
        </p:nvSpPr>
        <p:spPr>
          <a:xfrm>
            <a:off x="314640" y="4094640"/>
            <a:ext cx="5442840" cy="8744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Площадь объекта, находящегося в пользовании, </a:t>
            </a:r>
            <a:br/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на основании правоустанавливающих документов (в ином случае из фактических значений)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0" name="Прямоугольник 45"/>
          <p:cNvSpPr/>
          <p:nvPr/>
        </p:nvSpPr>
        <p:spPr>
          <a:xfrm>
            <a:off x="6384960" y="3097440"/>
            <a:ext cx="5441760" cy="8744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Если договор долевого строительства заключен вместе с ипотекой, то указываются два обязательства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1" name="Прямоугольник 46"/>
          <p:cNvSpPr/>
          <p:nvPr/>
        </p:nvSpPr>
        <p:spPr>
          <a:xfrm>
            <a:off x="6384960" y="4095360"/>
            <a:ext cx="5441760" cy="8744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"Перераспределение долей" для целей раздела 7 справки требует анализ правоустанавливающих документов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2" name="Прямоугольник 21"/>
          <p:cNvSpPr/>
          <p:nvPr/>
        </p:nvSpPr>
        <p:spPr>
          <a:xfrm>
            <a:off x="314640" y="3100680"/>
            <a:ext cx="5442840" cy="8744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Земельный участок, например, под частным домом указывается или в подразделе 3.1, или </a:t>
            </a:r>
            <a:br/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в подразделе 6.1 справки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3" name="Прямоугольник 25"/>
          <p:cNvSpPr/>
          <p:nvPr/>
        </p:nvSpPr>
        <p:spPr>
          <a:xfrm>
            <a:off x="314640" y="2100240"/>
            <a:ext cx="5441760" cy="87444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Особенности приобретения ПИФов отражены </a:t>
            </a:r>
            <a:br/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в письме Минтруда России от 22.09.2022 </a:t>
            </a:r>
            <a:br/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№ 28-7/10/В-12862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4" name="Номер слайда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FA34EF3-8312-4638-80E4-873B7726D8AB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</TotalTime>
  <Application>LibreOffice/7.1.1.2$Windows_X86_64 LibreOffice_project/fe0b08f4af1bacafe4c7ecc87ce55bb426164676</Application>
  <AppVersion>15.0000</AppVersion>
  <Words>3824</Words>
  <Paragraphs>416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2023-01-24T11:09:06Z</dcterms:created>
  <dc:creator>петро петя</dc:creator>
  <dc:description/>
  <dc:language>ru-RU</dc:language>
  <cp:lastModifiedBy>123</cp:lastModifiedBy>
  <cp:lastPrinted>2023-02-01T06:50:15Z</cp:lastPrinted>
  <dcterms:modified xsi:type="dcterms:W3CDTF">2023-02-01T12:44:19Z</dcterms:modified>
  <cp:revision>9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42</vt:i4>
  </property>
  <property fmtid="{D5CDD505-2E9C-101B-9397-08002B2CF9AE}" pid="3" name="PresentationFormat">
    <vt:lpwstr>Произвольный</vt:lpwstr>
  </property>
  <property fmtid="{D5CDD505-2E9C-101B-9397-08002B2CF9AE}" pid="4" name="Slides">
    <vt:i4>42</vt:i4>
  </property>
</Properties>
</file>