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850" r:id="rId1"/>
  </p:sldMasterIdLst>
  <p:notesMasterIdLst>
    <p:notesMasterId r:id="rId13"/>
  </p:notesMasterIdLst>
  <p:handoutMasterIdLst>
    <p:handoutMasterId r:id="rId14"/>
  </p:handoutMasterIdLst>
  <p:sldIdLst>
    <p:sldId id="256" r:id="rId2"/>
    <p:sldId id="300" r:id="rId3"/>
    <p:sldId id="339" r:id="rId4"/>
    <p:sldId id="342" r:id="rId5"/>
    <p:sldId id="337" r:id="rId6"/>
    <p:sldId id="340" r:id="rId7"/>
    <p:sldId id="314" r:id="rId8"/>
    <p:sldId id="334" r:id="rId9"/>
    <p:sldId id="338" r:id="rId10"/>
    <p:sldId id="343" r:id="rId11"/>
    <p:sldId id="341" r:id="rId12"/>
  </p:sldIdLst>
  <p:sldSz cx="12192000" cy="6858000"/>
  <p:notesSz cx="6797675" cy="9926638"/>
  <p:embeddedFontLst>
    <p:embeddedFont>
      <p:font typeface="Arial Black" panose="020B0A04020102020204" pitchFamily="34" charset="0"/>
      <p:bold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Arial Unicode MS" panose="020B0604020202020204" pitchFamily="34" charset="-128"/>
      <p:regular r:id="rId20"/>
    </p:embeddedFont>
    <p:embeddedFont>
      <p:font typeface="verdana" panose="020B0604030504040204" pitchFamily="34" charset="0"/>
      <p:regular r:id="rId21"/>
      <p:bold r:id="rId22"/>
      <p:italic r:id="rId23"/>
      <p:boldItalic r:id="rId24"/>
    </p:embeddedFont>
    <p:embeddedFont>
      <p:font typeface="TT Firs Medium" panose="02000903020000020003" charset="-52"/>
      <p:bold r:id="rId25"/>
    </p:embeddedFont>
    <p:embeddedFont>
      <p:font typeface="verdana" panose="020B0604030504040204" pitchFamily="34" charset="0"/>
      <p:regular r:id="rId21"/>
      <p:bold r:id="rId22"/>
      <p:italic r:id="rId23"/>
      <p:boldItalic r:id="rId24"/>
    </p:embeddedFont>
    <p:embeddedFont>
      <p:font typeface="DS Diploma" panose="020B0604020202020204"/>
      <p:regular r:id="rId26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883C7BA6-B6A7-4882-AFC4-59A0A77DA85F}">
          <p14:sldIdLst>
            <p14:sldId id="256"/>
            <p14:sldId id="300"/>
            <p14:sldId id="339"/>
            <p14:sldId id="342"/>
            <p14:sldId id="337"/>
            <p14:sldId id="340"/>
            <p14:sldId id="314"/>
            <p14:sldId id="334"/>
            <p14:sldId id="338"/>
            <p14:sldId id="343"/>
            <p14:sldId id="341"/>
          </p14:sldIdLst>
        </p14:section>
        <p14:section name="Раздел без заголовка" id="{66D5FA62-FB7D-4A06-95B8-207474026C2A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50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zainer's_Mac" initials="A" lastIdx="2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8A90F"/>
    <a:srgbClr val="8EC25A"/>
    <a:srgbClr val="689838"/>
    <a:srgbClr val="BEEB19"/>
    <a:srgbClr val="9BC96D"/>
    <a:srgbClr val="84BD4B"/>
    <a:srgbClr val="C29310"/>
    <a:srgbClr val="08B018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451" autoAdjust="0"/>
    <p:restoredTop sz="96429" autoAdjust="0"/>
  </p:normalViewPr>
  <p:slideViewPr>
    <p:cSldViewPr snapToGrid="0">
      <p:cViewPr varScale="1">
        <p:scale>
          <a:sx n="109" d="100"/>
          <a:sy n="109" d="100"/>
        </p:scale>
        <p:origin x="174" y="78"/>
      </p:cViewPr>
      <p:guideLst>
        <p:guide orient="horz" pos="504"/>
        <p:guide pos="3840"/>
      </p:guideLst>
    </p:cSldViewPr>
  </p:slideViewPr>
  <p:outlineViewPr>
    <p:cViewPr>
      <p:scale>
        <a:sx n="33" d="100"/>
        <a:sy n="33" d="100"/>
      </p:scale>
      <p:origin x="0" y="-68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9" d="100"/>
          <a:sy n="79" d="100"/>
        </p:scale>
        <p:origin x="395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Relationship Id="rId22" Type="http://schemas.openxmlformats.org/officeDocument/2006/relationships/font" Target="fonts/font8.fntdata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775D9AC-DB75-4804-ACE1-0E68816B7DD3}" type="doc">
      <dgm:prSet loTypeId="urn:microsoft.com/office/officeart/2005/8/layout/pyramid3" loCatId="pyramid" qsTypeId="urn:microsoft.com/office/officeart/2005/8/quickstyle/simple1" qsCatId="simple" csTypeId="urn:microsoft.com/office/officeart/2005/8/colors/accent1_2" csCatId="accent1" phldr="1"/>
      <dgm:spPr/>
    </dgm:pt>
    <dgm:pt modelId="{14103CC5-AC4E-4827-8051-C14AC48CEA70}">
      <dgm:prSet phldrT="[Текст]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ru-RU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Федеральный бюджета</a:t>
          </a:r>
          <a:endParaRPr lang="ru-RU" dirty="0"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gm:t>
    </dgm:pt>
    <dgm:pt modelId="{CAE17DDC-3F6A-4D0E-99C7-0BE95D2EC3BE}" type="parTrans" cxnId="{C2BA8B8A-3087-49D2-A29C-9BFF00B25D98}">
      <dgm:prSet/>
      <dgm:spPr/>
      <dgm:t>
        <a:bodyPr/>
        <a:lstStyle/>
        <a:p>
          <a:endParaRPr lang="ru-RU"/>
        </a:p>
      </dgm:t>
    </dgm:pt>
    <dgm:pt modelId="{B28A71EB-2C31-4B1D-986D-ED7CFE3AB993}" type="sibTrans" cxnId="{C2BA8B8A-3087-49D2-A29C-9BFF00B25D98}">
      <dgm:prSet/>
      <dgm:spPr/>
      <dgm:t>
        <a:bodyPr/>
        <a:lstStyle/>
        <a:p>
          <a:endParaRPr lang="ru-RU"/>
        </a:p>
      </dgm:t>
    </dgm:pt>
    <dgm:pt modelId="{A2E68D9C-03E7-43E2-BF6F-DC733E0AD46D}">
      <dgm:prSet phldrT="[Текст]"/>
      <dgm:spPr>
        <a:solidFill>
          <a:schemeClr val="tx1">
            <a:lumMod val="25000"/>
            <a:lumOff val="75000"/>
          </a:schemeClr>
        </a:solidFill>
      </dgm:spPr>
      <dgm:t>
        <a:bodyPr/>
        <a:lstStyle/>
        <a:p>
          <a:r>
            <a:rPr lang="ru-RU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Бюджет города Севастополя</a:t>
          </a:r>
          <a:endParaRPr lang="ru-RU" dirty="0"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gm:t>
    </dgm:pt>
    <dgm:pt modelId="{1418165B-2BF3-4BD3-A5CE-5E5081AE9232}" type="parTrans" cxnId="{34E5770A-FF44-4E37-9680-59ED7F3C34EB}">
      <dgm:prSet/>
      <dgm:spPr/>
      <dgm:t>
        <a:bodyPr/>
        <a:lstStyle/>
        <a:p>
          <a:endParaRPr lang="ru-RU"/>
        </a:p>
      </dgm:t>
    </dgm:pt>
    <dgm:pt modelId="{CBE6CEBC-785B-486F-B101-92739C98481A}" type="sibTrans" cxnId="{34E5770A-FF44-4E37-9680-59ED7F3C34EB}">
      <dgm:prSet/>
      <dgm:spPr/>
      <dgm:t>
        <a:bodyPr/>
        <a:lstStyle/>
        <a:p>
          <a:endParaRPr lang="ru-RU"/>
        </a:p>
      </dgm:t>
    </dgm:pt>
    <dgm:pt modelId="{87DF7566-0688-4F77-8815-54052AFD8B25}">
      <dgm:prSet phldrT="[Текст]" custT="1"/>
      <dgm:spPr>
        <a:solidFill>
          <a:schemeClr val="tx1">
            <a:lumMod val="10000"/>
            <a:lumOff val="90000"/>
          </a:schemeClr>
        </a:solidFill>
      </dgm:spPr>
      <dgm:t>
        <a:bodyPr/>
        <a:lstStyle/>
        <a:p>
          <a:r>
            <a:rPr lang="ru-RU" sz="1600" b="0" dirty="0" smtClean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средства       граждан</a:t>
          </a:r>
          <a:endParaRPr lang="ru-RU" sz="1600" b="0" dirty="0">
            <a:solidFill>
              <a:schemeClr val="tx1"/>
            </a:solidFill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gm:t>
    </dgm:pt>
    <dgm:pt modelId="{4F6C74CE-3353-409C-9C9E-87801165D01F}" type="parTrans" cxnId="{4B164E98-23C7-4F56-A42C-A7DCC2D4DCA2}">
      <dgm:prSet/>
      <dgm:spPr/>
      <dgm:t>
        <a:bodyPr/>
        <a:lstStyle/>
        <a:p>
          <a:endParaRPr lang="ru-RU"/>
        </a:p>
      </dgm:t>
    </dgm:pt>
    <dgm:pt modelId="{5DB407D2-EBC9-43EC-B3DC-8D0CB2673848}" type="sibTrans" cxnId="{4B164E98-23C7-4F56-A42C-A7DCC2D4DCA2}">
      <dgm:prSet/>
      <dgm:spPr/>
      <dgm:t>
        <a:bodyPr/>
        <a:lstStyle/>
        <a:p>
          <a:endParaRPr lang="ru-RU"/>
        </a:p>
      </dgm:t>
    </dgm:pt>
    <dgm:pt modelId="{37D32825-C044-4437-BFF9-07017D0B5421}" type="pres">
      <dgm:prSet presAssocID="{D775D9AC-DB75-4804-ACE1-0E68816B7DD3}" presName="Name0" presStyleCnt="0">
        <dgm:presLayoutVars>
          <dgm:dir/>
          <dgm:animLvl val="lvl"/>
          <dgm:resizeHandles val="exact"/>
        </dgm:presLayoutVars>
      </dgm:prSet>
      <dgm:spPr/>
    </dgm:pt>
    <dgm:pt modelId="{4C77E0B9-0205-441C-AB7B-D71EE6197412}" type="pres">
      <dgm:prSet presAssocID="{14103CC5-AC4E-4827-8051-C14AC48CEA70}" presName="Name8" presStyleCnt="0"/>
      <dgm:spPr/>
    </dgm:pt>
    <dgm:pt modelId="{DC981A75-6152-4DA3-8941-B009EEE70BF3}" type="pres">
      <dgm:prSet presAssocID="{14103CC5-AC4E-4827-8051-C14AC48CEA70}" presName="level" presStyleLbl="node1" presStyleIdx="0" presStyleCnt="3" custLinFactNeighborX="-3401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75FB9D-D2FF-45B3-8CBC-612EA26965C5}" type="pres">
      <dgm:prSet presAssocID="{14103CC5-AC4E-4827-8051-C14AC48CEA70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C78BB8-2592-4D27-A63D-DB34B5F09B59}" type="pres">
      <dgm:prSet presAssocID="{A2E68D9C-03E7-43E2-BF6F-DC733E0AD46D}" presName="Name8" presStyleCnt="0"/>
      <dgm:spPr/>
    </dgm:pt>
    <dgm:pt modelId="{21DCC922-3EBA-4F30-B889-8D7C09E00700}" type="pres">
      <dgm:prSet presAssocID="{A2E68D9C-03E7-43E2-BF6F-DC733E0AD46D}" presName="level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B474A9-EE50-4619-9B46-1819CB4AFC72}" type="pres">
      <dgm:prSet presAssocID="{A2E68D9C-03E7-43E2-BF6F-DC733E0AD46D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6F0BF7-6CAE-4794-AB1D-AE782EB1F15B}" type="pres">
      <dgm:prSet presAssocID="{87DF7566-0688-4F77-8815-54052AFD8B25}" presName="Name8" presStyleCnt="0"/>
      <dgm:spPr/>
    </dgm:pt>
    <dgm:pt modelId="{09BC700C-8790-44CC-886C-0A9DA52AEC13}" type="pres">
      <dgm:prSet presAssocID="{87DF7566-0688-4F77-8815-54052AFD8B25}" presName="level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988F41-63D3-4587-AFED-08134FE118E2}" type="pres">
      <dgm:prSet presAssocID="{87DF7566-0688-4F77-8815-54052AFD8B25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B164E98-23C7-4F56-A42C-A7DCC2D4DCA2}" srcId="{D775D9AC-DB75-4804-ACE1-0E68816B7DD3}" destId="{87DF7566-0688-4F77-8815-54052AFD8B25}" srcOrd="2" destOrd="0" parTransId="{4F6C74CE-3353-409C-9C9E-87801165D01F}" sibTransId="{5DB407D2-EBC9-43EC-B3DC-8D0CB2673848}"/>
    <dgm:cxn modelId="{D19EB954-F75F-4AEA-B043-FD2E6E93BD2B}" type="presOf" srcId="{14103CC5-AC4E-4827-8051-C14AC48CEA70}" destId="{F875FB9D-D2FF-45B3-8CBC-612EA26965C5}" srcOrd="1" destOrd="0" presId="urn:microsoft.com/office/officeart/2005/8/layout/pyramid3"/>
    <dgm:cxn modelId="{BB116688-4A46-4CBC-80B7-158B80AE3D66}" type="presOf" srcId="{14103CC5-AC4E-4827-8051-C14AC48CEA70}" destId="{DC981A75-6152-4DA3-8941-B009EEE70BF3}" srcOrd="0" destOrd="0" presId="urn:microsoft.com/office/officeart/2005/8/layout/pyramid3"/>
    <dgm:cxn modelId="{34E5770A-FF44-4E37-9680-59ED7F3C34EB}" srcId="{D775D9AC-DB75-4804-ACE1-0E68816B7DD3}" destId="{A2E68D9C-03E7-43E2-BF6F-DC733E0AD46D}" srcOrd="1" destOrd="0" parTransId="{1418165B-2BF3-4BD3-A5CE-5E5081AE9232}" sibTransId="{CBE6CEBC-785B-486F-B101-92739C98481A}"/>
    <dgm:cxn modelId="{360986CE-034F-483F-B682-C46358CC64B3}" type="presOf" srcId="{87DF7566-0688-4F77-8815-54052AFD8B25}" destId="{B9988F41-63D3-4587-AFED-08134FE118E2}" srcOrd="1" destOrd="0" presId="urn:microsoft.com/office/officeart/2005/8/layout/pyramid3"/>
    <dgm:cxn modelId="{623EECFF-EE05-47A4-9C6F-55AE573828D0}" type="presOf" srcId="{87DF7566-0688-4F77-8815-54052AFD8B25}" destId="{09BC700C-8790-44CC-886C-0A9DA52AEC13}" srcOrd="0" destOrd="0" presId="urn:microsoft.com/office/officeart/2005/8/layout/pyramid3"/>
    <dgm:cxn modelId="{CC04B84D-191C-49AA-A5DC-16C3494D612B}" type="presOf" srcId="{A2E68D9C-03E7-43E2-BF6F-DC733E0AD46D}" destId="{A2B474A9-EE50-4619-9B46-1819CB4AFC72}" srcOrd="1" destOrd="0" presId="urn:microsoft.com/office/officeart/2005/8/layout/pyramid3"/>
    <dgm:cxn modelId="{D402E924-7DFD-4295-831B-F0309544E510}" type="presOf" srcId="{A2E68D9C-03E7-43E2-BF6F-DC733E0AD46D}" destId="{21DCC922-3EBA-4F30-B889-8D7C09E00700}" srcOrd="0" destOrd="0" presId="urn:microsoft.com/office/officeart/2005/8/layout/pyramid3"/>
    <dgm:cxn modelId="{1153252A-F5BA-4CA1-9529-050B2F4137AE}" type="presOf" srcId="{D775D9AC-DB75-4804-ACE1-0E68816B7DD3}" destId="{37D32825-C044-4437-BFF9-07017D0B5421}" srcOrd="0" destOrd="0" presId="urn:microsoft.com/office/officeart/2005/8/layout/pyramid3"/>
    <dgm:cxn modelId="{C2BA8B8A-3087-49D2-A29C-9BFF00B25D98}" srcId="{D775D9AC-DB75-4804-ACE1-0E68816B7DD3}" destId="{14103CC5-AC4E-4827-8051-C14AC48CEA70}" srcOrd="0" destOrd="0" parTransId="{CAE17DDC-3F6A-4D0E-99C7-0BE95D2EC3BE}" sibTransId="{B28A71EB-2C31-4B1D-986D-ED7CFE3AB993}"/>
    <dgm:cxn modelId="{8B07CA14-415E-4243-AC16-ADCE187AB21E}" type="presParOf" srcId="{37D32825-C044-4437-BFF9-07017D0B5421}" destId="{4C77E0B9-0205-441C-AB7B-D71EE6197412}" srcOrd="0" destOrd="0" presId="urn:microsoft.com/office/officeart/2005/8/layout/pyramid3"/>
    <dgm:cxn modelId="{642462B4-2C8B-44C2-A316-F26570D07F4E}" type="presParOf" srcId="{4C77E0B9-0205-441C-AB7B-D71EE6197412}" destId="{DC981A75-6152-4DA3-8941-B009EEE70BF3}" srcOrd="0" destOrd="0" presId="urn:microsoft.com/office/officeart/2005/8/layout/pyramid3"/>
    <dgm:cxn modelId="{E9D923A8-C287-4F4B-9D41-2CDB55DEC0BC}" type="presParOf" srcId="{4C77E0B9-0205-441C-AB7B-D71EE6197412}" destId="{F875FB9D-D2FF-45B3-8CBC-612EA26965C5}" srcOrd="1" destOrd="0" presId="urn:microsoft.com/office/officeart/2005/8/layout/pyramid3"/>
    <dgm:cxn modelId="{D885AE2E-9D1F-4949-9F57-4E1FECE0B60B}" type="presParOf" srcId="{37D32825-C044-4437-BFF9-07017D0B5421}" destId="{D6C78BB8-2592-4D27-A63D-DB34B5F09B59}" srcOrd="1" destOrd="0" presId="urn:microsoft.com/office/officeart/2005/8/layout/pyramid3"/>
    <dgm:cxn modelId="{A0D903BB-9ADB-4794-9733-09F8BD64A307}" type="presParOf" srcId="{D6C78BB8-2592-4D27-A63D-DB34B5F09B59}" destId="{21DCC922-3EBA-4F30-B889-8D7C09E00700}" srcOrd="0" destOrd="0" presId="urn:microsoft.com/office/officeart/2005/8/layout/pyramid3"/>
    <dgm:cxn modelId="{262B360E-F53A-4950-8B3C-55979D406BB2}" type="presParOf" srcId="{D6C78BB8-2592-4D27-A63D-DB34B5F09B59}" destId="{A2B474A9-EE50-4619-9B46-1819CB4AFC72}" srcOrd="1" destOrd="0" presId="urn:microsoft.com/office/officeart/2005/8/layout/pyramid3"/>
    <dgm:cxn modelId="{FB557B77-5431-42CC-A807-2F61902ED2AF}" type="presParOf" srcId="{37D32825-C044-4437-BFF9-07017D0B5421}" destId="{B66F0BF7-6CAE-4794-AB1D-AE782EB1F15B}" srcOrd="2" destOrd="0" presId="urn:microsoft.com/office/officeart/2005/8/layout/pyramid3"/>
    <dgm:cxn modelId="{0A9B64A1-067D-4570-A40E-F7CFC5E771B1}" type="presParOf" srcId="{B66F0BF7-6CAE-4794-AB1D-AE782EB1F15B}" destId="{09BC700C-8790-44CC-886C-0A9DA52AEC13}" srcOrd="0" destOrd="0" presId="urn:microsoft.com/office/officeart/2005/8/layout/pyramid3"/>
    <dgm:cxn modelId="{755788C6-9BC0-4CA6-A022-6576A8BEF6BE}" type="presParOf" srcId="{B66F0BF7-6CAE-4794-AB1D-AE782EB1F15B}" destId="{B9988F41-63D3-4587-AFED-08134FE118E2}" srcOrd="1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7924969-6417-494F-A028-6E53F0F4CC8D}" type="doc">
      <dgm:prSet loTypeId="urn:microsoft.com/office/officeart/2005/8/layout/equation1" loCatId="relationship" qsTypeId="urn:microsoft.com/office/officeart/2005/8/quickstyle/simple1" qsCatId="simple" csTypeId="urn:microsoft.com/office/officeart/2005/8/colors/accent1_2" csCatId="accent1" phldr="1"/>
      <dgm:spPr/>
    </dgm:pt>
    <dgm:pt modelId="{9AD39D40-CE77-4B45-A77F-0BB9CC112579}">
      <dgm:prSet phldrT="[Текст]" custT="1"/>
      <dgm:spPr>
        <a:solidFill>
          <a:srgbClr val="8EC25A"/>
        </a:solidFill>
        <a:effectLst>
          <a:outerShdw blurRad="152400" dist="317500" dir="5400000" sx="90000" sy="-19000" rotWithShape="0">
            <a:prstClr val="black">
              <a:alpha val="15000"/>
            </a:prstClr>
          </a:outerShdw>
        </a:effectLst>
      </dgm:spPr>
      <dgm:t>
        <a:bodyPr/>
        <a:lstStyle/>
        <a:p>
          <a:r>
            <a:rPr lang="ru-RU" sz="2000" dirty="0" smtClean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Стоимость 1м</a:t>
          </a:r>
          <a:r>
            <a:rPr lang="ru-RU" sz="2000" baseline="30000" dirty="0" smtClean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2 </a:t>
          </a:r>
          <a:r>
            <a:rPr lang="ru-RU" sz="2000" dirty="0" smtClean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утвержденного Минстроем России</a:t>
          </a:r>
          <a:endParaRPr lang="ru-RU" sz="2000" dirty="0">
            <a:solidFill>
              <a:schemeClr val="tx1"/>
            </a:solidFill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gm:t>
    </dgm:pt>
    <dgm:pt modelId="{E8D6927A-73BB-45F7-91FD-0D8534A29571}" type="parTrans" cxnId="{CC206794-3AA9-4935-834F-1F8CB011E0FF}">
      <dgm:prSet/>
      <dgm:spPr/>
      <dgm:t>
        <a:bodyPr/>
        <a:lstStyle/>
        <a:p>
          <a:endParaRPr lang="ru-RU"/>
        </a:p>
      </dgm:t>
    </dgm:pt>
    <dgm:pt modelId="{6DE862DC-7C26-4095-A070-80DB3F6CBDBE}" type="sibTrans" cxnId="{CC206794-3AA9-4935-834F-1F8CB011E0FF}">
      <dgm:prSet/>
      <dgm:spPr>
        <a:solidFill>
          <a:srgbClr val="689838"/>
        </a:solidFill>
      </dgm:spPr>
      <dgm:t>
        <a:bodyPr/>
        <a:lstStyle/>
        <a:p>
          <a:endParaRPr lang="ru-RU"/>
        </a:p>
      </dgm:t>
    </dgm:pt>
    <dgm:pt modelId="{C7FA0D51-55B7-4727-A258-31E7A549DD02}">
      <dgm:prSet phldrT="[Текст]" custT="1"/>
      <dgm:spPr>
        <a:solidFill>
          <a:srgbClr val="8EC25A"/>
        </a:solidFill>
        <a:effectLst>
          <a:outerShdw blurRad="152400" dist="317500" dir="5400000" sx="90000" sy="-19000" rotWithShape="0">
            <a:prstClr val="black">
              <a:alpha val="15000"/>
            </a:prstClr>
          </a:outerShdw>
        </a:effectLst>
      </dgm:spPr>
      <dgm:t>
        <a:bodyPr/>
        <a:lstStyle/>
        <a:p>
          <a:r>
            <a:rPr lang="ru-RU" sz="2400" dirty="0" smtClean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Площадь жилого помещения </a:t>
          </a:r>
          <a:endParaRPr lang="ru-RU" sz="2400" dirty="0">
            <a:solidFill>
              <a:schemeClr val="tx1"/>
            </a:solidFill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gm:t>
    </dgm:pt>
    <dgm:pt modelId="{5609AA4E-5FBF-4696-A47E-D6996FF2DDD7}" type="parTrans" cxnId="{675EC683-5DA5-46D5-817F-99C4ACA60DC1}">
      <dgm:prSet/>
      <dgm:spPr/>
      <dgm:t>
        <a:bodyPr/>
        <a:lstStyle/>
        <a:p>
          <a:endParaRPr lang="ru-RU"/>
        </a:p>
      </dgm:t>
    </dgm:pt>
    <dgm:pt modelId="{3656ACEB-9CE0-4355-9D3E-625EA2227268}" type="sibTrans" cxnId="{675EC683-5DA5-46D5-817F-99C4ACA60DC1}">
      <dgm:prSet/>
      <dgm:spPr>
        <a:solidFill>
          <a:srgbClr val="689838"/>
        </a:solidFill>
      </dgm:spPr>
      <dgm:t>
        <a:bodyPr/>
        <a:lstStyle/>
        <a:p>
          <a:endParaRPr lang="ru-RU" dirty="0"/>
        </a:p>
      </dgm:t>
    </dgm:pt>
    <dgm:pt modelId="{95EB8E52-6BB3-4F61-A390-782F2A8C47D8}">
      <dgm:prSet phldrT="[Текст]" custT="1"/>
      <dgm:spPr>
        <a:solidFill>
          <a:srgbClr val="8EC25A"/>
        </a:solidFill>
        <a:effectLst>
          <a:outerShdw blurRad="152400" dist="317500" dir="5400000" sx="90000" sy="-19000" rotWithShape="0">
            <a:prstClr val="black">
              <a:alpha val="15000"/>
            </a:prstClr>
          </a:outerShdw>
        </a:effectLst>
      </dgm:spPr>
      <dgm:t>
        <a:bodyPr/>
        <a:lstStyle/>
        <a:p>
          <a:pPr algn="ctr"/>
          <a:r>
            <a:rPr lang="ru-RU" sz="2400" b="0" i="0" dirty="0" smtClean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Расчетная стоимость жилья </a:t>
          </a:r>
          <a:endParaRPr lang="ru-RU" sz="2400" b="0" i="0" dirty="0">
            <a:solidFill>
              <a:schemeClr val="tx1"/>
            </a:solidFill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gm:t>
    </dgm:pt>
    <dgm:pt modelId="{331FBF9D-3554-4E0E-8BBE-37FDE14A7756}" type="parTrans" cxnId="{5FBAE5D8-7F65-46C9-95FF-7C1E9830FDC7}">
      <dgm:prSet/>
      <dgm:spPr/>
      <dgm:t>
        <a:bodyPr/>
        <a:lstStyle/>
        <a:p>
          <a:endParaRPr lang="ru-RU"/>
        </a:p>
      </dgm:t>
    </dgm:pt>
    <dgm:pt modelId="{23CD1389-DFCE-47E3-970C-C464486F0E04}" type="sibTrans" cxnId="{5FBAE5D8-7F65-46C9-95FF-7C1E9830FDC7}">
      <dgm:prSet/>
      <dgm:spPr/>
      <dgm:t>
        <a:bodyPr/>
        <a:lstStyle/>
        <a:p>
          <a:endParaRPr lang="ru-RU"/>
        </a:p>
      </dgm:t>
    </dgm:pt>
    <dgm:pt modelId="{9313DF39-1610-4068-BFA8-95A152624B38}" type="pres">
      <dgm:prSet presAssocID="{E7924969-6417-494F-A028-6E53F0F4CC8D}" presName="linearFlow" presStyleCnt="0">
        <dgm:presLayoutVars>
          <dgm:dir/>
          <dgm:resizeHandles val="exact"/>
        </dgm:presLayoutVars>
      </dgm:prSet>
      <dgm:spPr/>
    </dgm:pt>
    <dgm:pt modelId="{AE3CF013-FD35-49BB-B3D9-4D830609DFCB}" type="pres">
      <dgm:prSet presAssocID="{9AD39D40-CE77-4B45-A77F-0BB9CC112579}" presName="node" presStyleLbl="node1" presStyleIdx="0" presStyleCnt="3" custLinFactX="312498" custLinFactNeighborX="400000" custLinFactNeighborY="31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420AA4-A0DD-4933-8BAF-7F0E3288A70A}" type="pres">
      <dgm:prSet presAssocID="{6DE862DC-7C26-4095-A070-80DB3F6CBDBE}" presName="spacerL" presStyleCnt="0"/>
      <dgm:spPr/>
    </dgm:pt>
    <dgm:pt modelId="{2399C355-F8C0-4817-B214-972C819BCD73}" type="pres">
      <dgm:prSet presAssocID="{6DE862DC-7C26-4095-A070-80DB3F6CBDBE}" presName="sibTrans" presStyleLbl="sibTrans2D1" presStyleIdx="0" presStyleCnt="2" custAng="2802185" custLinFactX="264849" custLinFactNeighborX="300000" custLinFactNeighborY="10990"/>
      <dgm:spPr/>
      <dgm:t>
        <a:bodyPr/>
        <a:lstStyle/>
        <a:p>
          <a:endParaRPr lang="ru-RU"/>
        </a:p>
      </dgm:t>
    </dgm:pt>
    <dgm:pt modelId="{AE965660-A61B-4EE5-90B5-2DFDC309F316}" type="pres">
      <dgm:prSet presAssocID="{6DE862DC-7C26-4095-A070-80DB3F6CBDBE}" presName="spacerR" presStyleCnt="0"/>
      <dgm:spPr/>
    </dgm:pt>
    <dgm:pt modelId="{22B90DDA-80A3-4ED0-A9EB-A6376F2F55DD}" type="pres">
      <dgm:prSet presAssocID="{C7FA0D51-55B7-4727-A258-31E7A549DD02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3C2EC4-2CD2-421F-89CB-1AB9C59FDD04}" type="pres">
      <dgm:prSet presAssocID="{3656ACEB-9CE0-4355-9D3E-625EA2227268}" presName="spacerL" presStyleCnt="0"/>
      <dgm:spPr/>
    </dgm:pt>
    <dgm:pt modelId="{8892EB8A-10F0-4BE4-9F1B-621739C76F56}" type="pres">
      <dgm:prSet presAssocID="{3656ACEB-9CE0-4355-9D3E-625EA2227268}" presName="sibTrans" presStyleLbl="sibTrans2D1" presStyleIdx="1" presStyleCnt="2" custLinFactX="-255656" custLinFactNeighborX="-300000" custLinFactNeighborY="5408"/>
      <dgm:spPr/>
      <dgm:t>
        <a:bodyPr/>
        <a:lstStyle/>
        <a:p>
          <a:endParaRPr lang="ru-RU"/>
        </a:p>
      </dgm:t>
    </dgm:pt>
    <dgm:pt modelId="{F700AF3D-57F7-4D46-861E-5E105D3990AF}" type="pres">
      <dgm:prSet presAssocID="{3656ACEB-9CE0-4355-9D3E-625EA2227268}" presName="spacerR" presStyleCnt="0"/>
      <dgm:spPr/>
    </dgm:pt>
    <dgm:pt modelId="{0F18B257-E1F6-4A28-ACF4-A52DAE177706}" type="pres">
      <dgm:prSet presAssocID="{95EB8E52-6BB3-4F61-A390-782F2A8C47D8}" presName="node" presStyleLbl="node1" presStyleIdx="2" presStyleCnt="3" custScaleX="100542" custLinFactX="-311792" custLinFactNeighborX="-400000" custLinFactNeighborY="5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CAD4D27-C7D7-4CB6-953B-0CF86DE47302}" type="presOf" srcId="{C7FA0D51-55B7-4727-A258-31E7A549DD02}" destId="{22B90DDA-80A3-4ED0-A9EB-A6376F2F55DD}" srcOrd="0" destOrd="0" presId="urn:microsoft.com/office/officeart/2005/8/layout/equation1"/>
    <dgm:cxn modelId="{AB8F71A3-1DF6-435F-8E27-39838A18F99D}" type="presOf" srcId="{3656ACEB-9CE0-4355-9D3E-625EA2227268}" destId="{8892EB8A-10F0-4BE4-9F1B-621739C76F56}" srcOrd="0" destOrd="0" presId="urn:microsoft.com/office/officeart/2005/8/layout/equation1"/>
    <dgm:cxn modelId="{EA868ECA-4A61-49D8-980F-2178397784E9}" type="presOf" srcId="{95EB8E52-6BB3-4F61-A390-782F2A8C47D8}" destId="{0F18B257-E1F6-4A28-ACF4-A52DAE177706}" srcOrd="0" destOrd="0" presId="urn:microsoft.com/office/officeart/2005/8/layout/equation1"/>
    <dgm:cxn modelId="{675EC683-5DA5-46D5-817F-99C4ACA60DC1}" srcId="{E7924969-6417-494F-A028-6E53F0F4CC8D}" destId="{C7FA0D51-55B7-4727-A258-31E7A549DD02}" srcOrd="1" destOrd="0" parTransId="{5609AA4E-5FBF-4696-A47E-D6996FF2DDD7}" sibTransId="{3656ACEB-9CE0-4355-9D3E-625EA2227268}"/>
    <dgm:cxn modelId="{DE0E4401-7B09-4F9F-BFAA-E7BEEE2BB98C}" type="presOf" srcId="{E7924969-6417-494F-A028-6E53F0F4CC8D}" destId="{9313DF39-1610-4068-BFA8-95A152624B38}" srcOrd="0" destOrd="0" presId="urn:microsoft.com/office/officeart/2005/8/layout/equation1"/>
    <dgm:cxn modelId="{EF3CCD9B-85C4-4A14-B055-A3E20792859D}" type="presOf" srcId="{6DE862DC-7C26-4095-A070-80DB3F6CBDBE}" destId="{2399C355-F8C0-4817-B214-972C819BCD73}" srcOrd="0" destOrd="0" presId="urn:microsoft.com/office/officeart/2005/8/layout/equation1"/>
    <dgm:cxn modelId="{CC206794-3AA9-4935-834F-1F8CB011E0FF}" srcId="{E7924969-6417-494F-A028-6E53F0F4CC8D}" destId="{9AD39D40-CE77-4B45-A77F-0BB9CC112579}" srcOrd="0" destOrd="0" parTransId="{E8D6927A-73BB-45F7-91FD-0D8534A29571}" sibTransId="{6DE862DC-7C26-4095-A070-80DB3F6CBDBE}"/>
    <dgm:cxn modelId="{72C1B501-DC2F-481E-91AE-F6A53C413090}" type="presOf" srcId="{9AD39D40-CE77-4B45-A77F-0BB9CC112579}" destId="{AE3CF013-FD35-49BB-B3D9-4D830609DFCB}" srcOrd="0" destOrd="0" presId="urn:microsoft.com/office/officeart/2005/8/layout/equation1"/>
    <dgm:cxn modelId="{5FBAE5D8-7F65-46C9-95FF-7C1E9830FDC7}" srcId="{E7924969-6417-494F-A028-6E53F0F4CC8D}" destId="{95EB8E52-6BB3-4F61-A390-782F2A8C47D8}" srcOrd="2" destOrd="0" parTransId="{331FBF9D-3554-4E0E-8BBE-37FDE14A7756}" sibTransId="{23CD1389-DFCE-47E3-970C-C464486F0E04}"/>
    <dgm:cxn modelId="{C6EEBFCB-CC14-42F4-B30F-0232F6A36D9D}" type="presParOf" srcId="{9313DF39-1610-4068-BFA8-95A152624B38}" destId="{AE3CF013-FD35-49BB-B3D9-4D830609DFCB}" srcOrd="0" destOrd="0" presId="urn:microsoft.com/office/officeart/2005/8/layout/equation1"/>
    <dgm:cxn modelId="{76D49476-826D-4291-85F9-3A8BCDCF55C4}" type="presParOf" srcId="{9313DF39-1610-4068-BFA8-95A152624B38}" destId="{3E420AA4-A0DD-4933-8BAF-7F0E3288A70A}" srcOrd="1" destOrd="0" presId="urn:microsoft.com/office/officeart/2005/8/layout/equation1"/>
    <dgm:cxn modelId="{CF0999FE-E185-441A-8DFF-49DB28387C54}" type="presParOf" srcId="{9313DF39-1610-4068-BFA8-95A152624B38}" destId="{2399C355-F8C0-4817-B214-972C819BCD73}" srcOrd="2" destOrd="0" presId="urn:microsoft.com/office/officeart/2005/8/layout/equation1"/>
    <dgm:cxn modelId="{95B4DF3F-2AA6-4564-9605-B1348AA39ACB}" type="presParOf" srcId="{9313DF39-1610-4068-BFA8-95A152624B38}" destId="{AE965660-A61B-4EE5-90B5-2DFDC309F316}" srcOrd="3" destOrd="0" presId="urn:microsoft.com/office/officeart/2005/8/layout/equation1"/>
    <dgm:cxn modelId="{5A77A9B2-3C65-43D9-92CC-B384CE9D506F}" type="presParOf" srcId="{9313DF39-1610-4068-BFA8-95A152624B38}" destId="{22B90DDA-80A3-4ED0-A9EB-A6376F2F55DD}" srcOrd="4" destOrd="0" presId="urn:microsoft.com/office/officeart/2005/8/layout/equation1"/>
    <dgm:cxn modelId="{6DB17235-36DE-4ADD-829E-525E501C625A}" type="presParOf" srcId="{9313DF39-1610-4068-BFA8-95A152624B38}" destId="{AD3C2EC4-2CD2-421F-89CB-1AB9C59FDD04}" srcOrd="5" destOrd="0" presId="urn:microsoft.com/office/officeart/2005/8/layout/equation1"/>
    <dgm:cxn modelId="{9CB709EA-49A4-4DC9-9480-8FE2B7D4C49D}" type="presParOf" srcId="{9313DF39-1610-4068-BFA8-95A152624B38}" destId="{8892EB8A-10F0-4BE4-9F1B-621739C76F56}" srcOrd="6" destOrd="0" presId="urn:microsoft.com/office/officeart/2005/8/layout/equation1"/>
    <dgm:cxn modelId="{98AE69C7-F2A3-42B9-A7A4-524A9FCD3469}" type="presParOf" srcId="{9313DF39-1610-4068-BFA8-95A152624B38}" destId="{F700AF3D-57F7-4D46-861E-5E105D3990AF}" srcOrd="7" destOrd="0" presId="urn:microsoft.com/office/officeart/2005/8/layout/equation1"/>
    <dgm:cxn modelId="{4316E391-4D7D-4C22-AAED-43EFC0BE4779}" type="presParOf" srcId="{9313DF39-1610-4068-BFA8-95A152624B38}" destId="{0F18B257-E1F6-4A28-ACF4-A52DAE177706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60" cy="496332"/>
          </a:xfrm>
          <a:prstGeom prst="rect">
            <a:avLst/>
          </a:prstGeom>
        </p:spPr>
        <p:txBody>
          <a:bodyPr vert="horz" lIns="92108" tIns="46054" rIns="92108" bIns="4605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2" y="0"/>
            <a:ext cx="2945660" cy="496332"/>
          </a:xfrm>
          <a:prstGeom prst="rect">
            <a:avLst/>
          </a:prstGeom>
        </p:spPr>
        <p:txBody>
          <a:bodyPr vert="horz" lIns="92108" tIns="46054" rIns="92108" bIns="46054" rtlCol="0"/>
          <a:lstStyle>
            <a:lvl1pPr algn="r">
              <a:defRPr sz="1200"/>
            </a:lvl1pPr>
          </a:lstStyle>
          <a:p>
            <a:fld id="{DE44A7F6-A48C-074D-BE40-3C93BFA05C2B}" type="datetimeFigureOut">
              <a:rPr lang="en-US" smtClean="0"/>
              <a:pPr/>
              <a:t>4/17/2023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60" cy="496332"/>
          </a:xfrm>
          <a:prstGeom prst="rect">
            <a:avLst/>
          </a:prstGeom>
        </p:spPr>
        <p:txBody>
          <a:bodyPr vert="horz" lIns="92108" tIns="46054" rIns="92108" bIns="4605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2" y="9428583"/>
            <a:ext cx="2945660" cy="496332"/>
          </a:xfrm>
          <a:prstGeom prst="rect">
            <a:avLst/>
          </a:prstGeom>
        </p:spPr>
        <p:txBody>
          <a:bodyPr vert="horz" lIns="92108" tIns="46054" rIns="92108" bIns="46054" rtlCol="0" anchor="b"/>
          <a:lstStyle>
            <a:lvl1pPr algn="r">
              <a:defRPr sz="1200"/>
            </a:lvl1pPr>
          </a:lstStyle>
          <a:p>
            <a:fld id="{615CCD52-EEAD-F94E-9345-EE9458B350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032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60" cy="496332"/>
          </a:xfrm>
          <a:prstGeom prst="rect">
            <a:avLst/>
          </a:prstGeom>
        </p:spPr>
        <p:txBody>
          <a:bodyPr vert="horz" lIns="92108" tIns="46054" rIns="92108" bIns="4605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2" y="0"/>
            <a:ext cx="2945660" cy="496332"/>
          </a:xfrm>
          <a:prstGeom prst="rect">
            <a:avLst/>
          </a:prstGeom>
        </p:spPr>
        <p:txBody>
          <a:bodyPr vert="horz" lIns="92108" tIns="46054" rIns="92108" bIns="46054" rtlCol="0"/>
          <a:lstStyle>
            <a:lvl1pPr algn="r">
              <a:defRPr sz="1200"/>
            </a:lvl1pPr>
          </a:lstStyle>
          <a:p>
            <a:fld id="{9A8715CD-EBD2-CE44-92A8-D97C136C9AE0}" type="datetimeFigureOut">
              <a:rPr lang="en-US" smtClean="0"/>
              <a:pPr/>
              <a:t>4/17/2023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08" tIns="46054" rIns="92108" bIns="4605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2108" tIns="46054" rIns="92108" bIns="46054" rtlCol="0">
            <a:normAutofit/>
          </a:bodyPr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60" cy="496332"/>
          </a:xfrm>
          <a:prstGeom prst="rect">
            <a:avLst/>
          </a:prstGeom>
        </p:spPr>
        <p:txBody>
          <a:bodyPr vert="horz" lIns="92108" tIns="46054" rIns="92108" bIns="4605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2" y="9428583"/>
            <a:ext cx="2945660" cy="496332"/>
          </a:xfrm>
          <a:prstGeom prst="rect">
            <a:avLst/>
          </a:prstGeom>
        </p:spPr>
        <p:txBody>
          <a:bodyPr vert="horz" lIns="92108" tIns="46054" rIns="92108" bIns="46054" rtlCol="0" anchor="b"/>
          <a:lstStyle>
            <a:lvl1pPr algn="r">
              <a:defRPr sz="1200"/>
            </a:lvl1pPr>
          </a:lstStyle>
          <a:p>
            <a:fld id="{1E818607-1EF8-E44B-B0CD-AB42C41B17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23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818607-1EF8-E44B-B0CD-AB42C41B17FC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1349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818607-1EF8-E44B-B0CD-AB42C41B17FC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20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2D7E9-33FA-40C2-BF44-61953D47E2A6}" type="datetimeFigureOut">
              <a:rPr lang="ru-RU" smtClean="0"/>
              <a:pPr/>
              <a:t>17.04.2023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CCDAA-DAAD-455F-8BAF-6972789919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7841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2D7E9-33FA-40C2-BF44-61953D47E2A6}" type="datetimeFigureOut">
              <a:rPr lang="ru-RU" smtClean="0"/>
              <a:pPr/>
              <a:t>17.04.2023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CCDAA-DAAD-455F-8BAF-6972789919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88165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2D7E9-33FA-40C2-BF44-61953D47E2A6}" type="datetimeFigureOut">
              <a:rPr lang="ru-RU" smtClean="0"/>
              <a:pPr/>
              <a:t>17.04.2023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CCDAA-DAAD-455F-8BAF-6972789919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94344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2D7E9-33FA-40C2-BF44-61953D47E2A6}" type="datetimeFigureOut">
              <a:rPr lang="ru-RU" smtClean="0"/>
              <a:pPr/>
              <a:t>17.04.2023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CCDAA-DAAD-455F-8BAF-6972789919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19790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2D7E9-33FA-40C2-BF44-61953D47E2A6}" type="datetimeFigureOut">
              <a:rPr lang="ru-RU" smtClean="0"/>
              <a:pPr/>
              <a:t>17.04.2023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CCDAA-DAAD-455F-8BAF-6972789919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5054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2D7E9-33FA-40C2-BF44-61953D47E2A6}" type="datetimeFigureOut">
              <a:rPr lang="ru-RU" smtClean="0"/>
              <a:pPr/>
              <a:t>17.04.2023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CCDAA-DAAD-455F-8BAF-6972789919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1193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2D7E9-33FA-40C2-BF44-61953D47E2A6}" type="datetimeFigureOut">
              <a:rPr lang="ru-RU" smtClean="0"/>
              <a:pPr/>
              <a:t>17.04.2023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CCDAA-DAAD-455F-8BAF-6972789919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97744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2D7E9-33FA-40C2-BF44-61953D47E2A6}" type="datetimeFigureOut">
              <a:rPr lang="ru-RU" smtClean="0"/>
              <a:pPr/>
              <a:t>17.04.2023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CCDAA-DAAD-455F-8BAF-6972789919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04902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2D7E9-33FA-40C2-BF44-61953D47E2A6}" type="datetimeFigureOut">
              <a:rPr lang="ru-RU" smtClean="0"/>
              <a:pPr/>
              <a:t>17.04.2023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CCDAA-DAAD-455F-8BAF-6972789919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0301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2D7E9-33FA-40C2-BF44-61953D47E2A6}" type="datetimeFigureOut">
              <a:rPr lang="ru-RU" smtClean="0"/>
              <a:pPr/>
              <a:t>17.04.2023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CCDAA-DAAD-455F-8BAF-6972789919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66615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2D7E9-33FA-40C2-BF44-61953D47E2A6}" type="datetimeFigureOut">
              <a:rPr lang="ru-RU" smtClean="0"/>
              <a:pPr/>
              <a:t>17.04.2023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CCDAA-DAAD-455F-8BAF-6972789919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77353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Verdana"/>
              </a:defRPr>
            </a:lvl1pPr>
          </a:lstStyle>
          <a:p>
            <a:fld id="{39E2D7E9-33FA-40C2-BF44-61953D47E2A6}" type="datetimeFigureOut">
              <a:rPr lang="ru-RU" smtClean="0"/>
              <a:pPr/>
              <a:t>17.04.2023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Verdana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Verdana"/>
              </a:defRPr>
            </a:lvl1pPr>
          </a:lstStyle>
          <a:p>
            <a:fld id="{023CCDAA-DAAD-455F-8BAF-69727899199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0286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Verdana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Verdana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Verdana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NUL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7" Type="http://schemas.openxmlformats.org/officeDocument/2006/relationships/diagramData" Target="../diagrams/data1.xml"/><Relationship Id="rId1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microsoft.com/office/2007/relationships/diagramDrawing" Target="../diagrams/drawing1.xml"/><Relationship Id="rId5" Type="http://schemas.openxmlformats.org/officeDocument/2006/relationships/image" Target="../media/image4.png"/><Relationship Id="rId10" Type="http://schemas.openxmlformats.org/officeDocument/2006/relationships/diagramColors" Target="../diagrams/colors1.xml"/><Relationship Id="rId4" Type="http://schemas.openxmlformats.org/officeDocument/2006/relationships/image" Target="NULL"/><Relationship Id="rId9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NUL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NUL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NUL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NULL"/><Relationship Id="rId7" Type="http://schemas.openxmlformats.org/officeDocument/2006/relationships/diagramLayout" Target="../diagrams/layout2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2.xml"/><Relationship Id="rId5" Type="http://schemas.openxmlformats.org/officeDocument/2006/relationships/image" Target="../media/image5.png"/><Relationship Id="rId10" Type="http://schemas.microsoft.com/office/2007/relationships/diagramDrawing" Target="../diagrams/drawing2.xml"/><Relationship Id="rId4" Type="http://schemas.openxmlformats.org/officeDocument/2006/relationships/image" Target="../media/image4.png"/><Relationship Id="rId9" Type="http://schemas.openxmlformats.org/officeDocument/2006/relationships/diagramColors" Target="../diagrams/colors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NULL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NUL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020" y="0"/>
            <a:ext cx="12468020" cy="7046976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/>
          </p:cNvPicPr>
          <p:nvPr/>
        </p:nvPicPr>
        <p:blipFill rotWithShape="1">
          <a:blip r:embed="rId4"/>
          <a:srcRect b="7148"/>
          <a:stretch/>
        </p:blipFill>
        <p:spPr>
          <a:xfrm>
            <a:off x="-276020" y="0"/>
            <a:ext cx="6372020" cy="7061703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-276020" y="1726669"/>
            <a:ext cx="5297214" cy="4866910"/>
          </a:xfrm>
        </p:spPr>
        <p:txBody>
          <a:bodyPr anchor="t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ru-RU" sz="1900" b="1" spc="300" dirty="0" smtClean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rPr>
              <a:t>О предоставлении </a:t>
            </a:r>
            <a:r>
              <a:rPr lang="ru-RU" sz="1900" b="1" spc="300" dirty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rPr>
              <a:t>социальных выплат на строительство (приобретение) жилья гражданам, проживающим на сельских территориях</a:t>
            </a:r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1810057" y="538376"/>
            <a:ext cx="3327551" cy="8518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spc="300" dirty="0" smtClean="0">
                <a:latin typeface="DS Diploma" panose="020B0706020207050204" pitchFamily="33" charset="0"/>
              </a:rPr>
              <a:t>Правительство</a:t>
            </a:r>
          </a:p>
          <a:p>
            <a:r>
              <a:rPr lang="ru-RU" sz="1600" spc="300" dirty="0" smtClean="0">
                <a:latin typeface="DS Diploma" panose="020B0706020207050204" pitchFamily="33" charset="0"/>
              </a:rPr>
              <a:t>Севастополя </a:t>
            </a:r>
          </a:p>
          <a:p>
            <a:r>
              <a:rPr lang="ru-RU" sz="1600" spc="300" dirty="0" smtClean="0">
                <a:latin typeface="DS Diploma" panose="020B0706020207050204" pitchFamily="33" charset="0"/>
              </a:rPr>
              <a:t>Департамент сельского хозяйства и потребительского рынка</a:t>
            </a:r>
            <a:endParaRPr lang="ru-RU" sz="1600" spc="300" dirty="0">
              <a:latin typeface="DS Diploma" panose="020B0706020207050204" pitchFamily="33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134" y="538376"/>
            <a:ext cx="643255" cy="77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88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2206869" y="448408"/>
            <a:ext cx="7042639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Контактные данные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57201" y="1626576"/>
            <a:ext cx="11465168" cy="3675186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u="sng" dirty="0" smtClean="0"/>
              <a:t>По вопросам предоставления социальной выплаты:</a:t>
            </a:r>
          </a:p>
          <a:p>
            <a:endParaRPr lang="ru-RU" u="sng" dirty="0" smtClean="0"/>
          </a:p>
          <a:p>
            <a:r>
              <a:rPr lang="ru-RU" dirty="0" smtClean="0"/>
              <a:t>1. 45-31-08 начальник отдела малых форм хозяйствования и развития сельских территорий Управления отраслевого развития сельского хозяйства Департамента сельского хозяйства и потребительского рынка города Севастополя Карнышева Валерия Михайловна</a:t>
            </a:r>
          </a:p>
          <a:p>
            <a:endParaRPr lang="ru-RU" dirty="0" smtClean="0"/>
          </a:p>
          <a:p>
            <a:r>
              <a:rPr lang="ru-RU" dirty="0" smtClean="0"/>
              <a:t>2. +7 (978) 746-28-55 – директор АНО «Севастопольский центр </a:t>
            </a:r>
            <a:r>
              <a:rPr lang="ru-RU" dirty="0" err="1" smtClean="0"/>
              <a:t>сельхозкомпетенции</a:t>
            </a:r>
            <a:r>
              <a:rPr lang="ru-RU" dirty="0" smtClean="0"/>
              <a:t>»</a:t>
            </a:r>
          </a:p>
          <a:p>
            <a:endParaRPr lang="ru-RU" dirty="0"/>
          </a:p>
          <a:p>
            <a:r>
              <a:rPr lang="ru-RU" u="sng" dirty="0" smtClean="0"/>
              <a:t>По вопросам признания нуждающимися в улучшении жилищных условий:</a:t>
            </a:r>
          </a:p>
          <a:p>
            <a:endParaRPr lang="ru-RU" dirty="0" smtClean="0"/>
          </a:p>
          <a:p>
            <a:r>
              <a:rPr lang="ru-RU" dirty="0"/>
              <a:t>42-53-13  ведущий специалист отдела учета граждан Управления жилищной политики Департамента капитального строительства города Севастополя Василенко Надежда Вадимовна</a:t>
            </a:r>
          </a:p>
        </p:txBody>
      </p:sp>
    </p:spTree>
    <p:extLst>
      <p:ext uri="{BB962C8B-B14F-4D97-AF65-F5344CB8AC3E}">
        <p14:creationId xmlns:p14="http://schemas.microsoft.com/office/powerpoint/2010/main" val="1560560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4696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0" y="15692"/>
            <a:ext cx="12217400" cy="698500"/>
          </a:xfrm>
          <a:prstGeom prst="rect">
            <a:avLst/>
          </a:prstGeom>
        </p:spPr>
      </p:pic>
      <p:pic>
        <p:nvPicPr>
          <p:cNvPr id="15" name="Picture 14" descr="Sevastopol_coat_on_arms_png-01-01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78815" y="134866"/>
            <a:ext cx="379942" cy="460152"/>
          </a:xfrm>
          <a:prstGeom prst="rect">
            <a:avLst/>
          </a:prstGeom>
        </p:spPr>
      </p:pic>
      <p:sp>
        <p:nvSpPr>
          <p:cNvPr id="13" name="Заголовок 3"/>
          <p:cNvSpPr txBox="1">
            <a:spLocks/>
          </p:cNvSpPr>
          <p:nvPr/>
        </p:nvSpPr>
        <p:spPr>
          <a:xfrm>
            <a:off x="10458757" y="70456"/>
            <a:ext cx="1580843" cy="5055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000" spc="300" dirty="0" smtClean="0">
                <a:solidFill>
                  <a:schemeClr val="bg1"/>
                </a:solidFill>
                <a:latin typeface="DS Diploma" panose="020B0706020207050204" pitchFamily="33" charset="0"/>
              </a:rPr>
              <a:t>Правительство</a:t>
            </a:r>
          </a:p>
          <a:p>
            <a:r>
              <a:rPr lang="ru-RU" sz="1000" spc="300" dirty="0" smtClean="0">
                <a:solidFill>
                  <a:schemeClr val="bg1"/>
                </a:solidFill>
                <a:latin typeface="DS Diploma" panose="020B0706020207050204" pitchFamily="33" charset="0"/>
              </a:rPr>
              <a:t>севастополя</a:t>
            </a:r>
            <a:endParaRPr lang="ru-RU" sz="1000" spc="300" dirty="0">
              <a:solidFill>
                <a:schemeClr val="bg1"/>
              </a:solidFill>
              <a:latin typeface="DS Diploma" panose="020B0706020207050204" pitchFamily="33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3677" y="768956"/>
            <a:ext cx="11504645" cy="193899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Постановление </a:t>
            </a:r>
            <a:r>
              <a:rPr lang="ru-RU" dirty="0"/>
              <a:t>Правительства Российской Федерации от 31.05.2019 № 696 «Об утверждении государственной программы Российской Федерации «Комплексное развитие сельских территорий</a:t>
            </a:r>
            <a:r>
              <a:rPr lang="ru-RU" dirty="0" smtClean="0"/>
              <a:t>»;</a:t>
            </a:r>
          </a:p>
          <a:p>
            <a:pPr algn="just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Закон </a:t>
            </a:r>
            <a:r>
              <a:rPr lang="ru-RU" dirty="0"/>
              <a:t>города Севастополя от 03.06.2014 № 19-ЗС «Об административно-территориальном устройстве города Севастополя</a:t>
            </a:r>
            <a:r>
              <a:rPr lang="ru-RU" dirty="0" smtClean="0"/>
              <a:t>».</a:t>
            </a:r>
          </a:p>
          <a:p>
            <a:endParaRPr lang="ru-RU" sz="12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736" y="2914650"/>
            <a:ext cx="9124114" cy="3845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640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7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0" y="15692"/>
            <a:ext cx="12217400" cy="698500"/>
          </a:xfrm>
          <a:prstGeom prst="rect">
            <a:avLst/>
          </a:prstGeom>
        </p:spPr>
      </p:pic>
      <p:pic>
        <p:nvPicPr>
          <p:cNvPr id="7" name="Picture 14" descr="Sevastopol_coat_on_arms_png-01-01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78815" y="134866"/>
            <a:ext cx="379942" cy="460152"/>
          </a:xfrm>
          <a:prstGeom prst="rect">
            <a:avLst/>
          </a:prstGeom>
        </p:spPr>
      </p:pic>
      <p:sp>
        <p:nvSpPr>
          <p:cNvPr id="9" name="Заголовок 3"/>
          <p:cNvSpPr txBox="1">
            <a:spLocks/>
          </p:cNvSpPr>
          <p:nvPr/>
        </p:nvSpPr>
        <p:spPr>
          <a:xfrm>
            <a:off x="10458757" y="70456"/>
            <a:ext cx="1580843" cy="5055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000" spc="300" dirty="0" smtClean="0">
                <a:solidFill>
                  <a:schemeClr val="bg1"/>
                </a:solidFill>
                <a:latin typeface="DS Diploma" panose="020B0706020207050204" pitchFamily="33" charset="0"/>
              </a:rPr>
              <a:t>Правительство</a:t>
            </a:r>
          </a:p>
          <a:p>
            <a:r>
              <a:rPr lang="ru-RU" sz="1000" spc="300" dirty="0" smtClean="0">
                <a:solidFill>
                  <a:schemeClr val="bg1"/>
                </a:solidFill>
                <a:latin typeface="DS Diploma" panose="020B0706020207050204" pitchFamily="33" charset="0"/>
              </a:rPr>
              <a:t>севастополя</a:t>
            </a:r>
            <a:endParaRPr lang="ru-RU" sz="1000" spc="300" dirty="0">
              <a:solidFill>
                <a:schemeClr val="bg1"/>
              </a:solidFill>
              <a:latin typeface="DS Diploma" panose="020B0706020207050204" pitchFamily="33" charset="0"/>
            </a:endParaRPr>
          </a:p>
        </p:txBody>
      </p:sp>
      <p:sp>
        <p:nvSpPr>
          <p:cNvPr id="11" name="Блок-схема: альтернативный процесс 10"/>
          <p:cNvSpPr/>
          <p:nvPr/>
        </p:nvSpPr>
        <p:spPr>
          <a:xfrm>
            <a:off x="1649691" y="741658"/>
            <a:ext cx="8809066" cy="865469"/>
          </a:xfrm>
          <a:prstGeom prst="flowChartAlternateProcess">
            <a:avLst/>
          </a:prstGeom>
          <a:solidFill>
            <a:srgbClr val="689838">
              <a:alpha val="6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Источник финансирования</a:t>
            </a:r>
            <a:endParaRPr lang="ru-RU" sz="2400" dirty="0">
              <a:solidFill>
                <a:schemeClr val="tx1"/>
              </a:solidFill>
            </a:endParaRPr>
          </a:p>
        </p:txBody>
      </p:sp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1651390549"/>
              </p:ext>
            </p:extLst>
          </p:nvPr>
        </p:nvGraphicFramePr>
        <p:xfrm>
          <a:off x="6108700" y="2045433"/>
          <a:ext cx="5975928" cy="45701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5" name="Рисунок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58" y="2045433"/>
            <a:ext cx="5782541" cy="462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6287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4"/>
          <p:cNvSpPr txBox="1">
            <a:spLocks/>
          </p:cNvSpPr>
          <p:nvPr/>
        </p:nvSpPr>
        <p:spPr>
          <a:xfrm>
            <a:off x="3479512" y="2217276"/>
            <a:ext cx="4759613" cy="923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000" dirty="0" smtClean="0"/>
              <a:t>Департамент сельского хозяйства и потребительского рынка города Севастополя </a:t>
            </a:r>
            <a:endParaRPr lang="ru-RU" sz="2000" dirty="0"/>
          </a:p>
        </p:txBody>
      </p:sp>
      <p:pic>
        <p:nvPicPr>
          <p:cNvPr id="5" name="Picture 17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0" y="15692"/>
            <a:ext cx="12217400" cy="698500"/>
          </a:xfrm>
          <a:prstGeom prst="rect">
            <a:avLst/>
          </a:prstGeom>
        </p:spPr>
      </p:pic>
      <p:pic>
        <p:nvPicPr>
          <p:cNvPr id="6" name="Picture 14" descr="Sevastopol_coat_on_arms_png-01-01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78815" y="134866"/>
            <a:ext cx="379942" cy="460152"/>
          </a:xfrm>
          <a:prstGeom prst="rect">
            <a:avLst/>
          </a:prstGeom>
        </p:spPr>
      </p:pic>
      <p:sp>
        <p:nvSpPr>
          <p:cNvPr id="7" name="Заголовок 3"/>
          <p:cNvSpPr txBox="1">
            <a:spLocks/>
          </p:cNvSpPr>
          <p:nvPr/>
        </p:nvSpPr>
        <p:spPr>
          <a:xfrm>
            <a:off x="10458757" y="70456"/>
            <a:ext cx="1580843" cy="5055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000" spc="300" dirty="0" smtClean="0">
                <a:solidFill>
                  <a:schemeClr val="bg1"/>
                </a:solidFill>
                <a:latin typeface="DS Diploma" panose="020B0706020207050204" pitchFamily="33" charset="0"/>
              </a:rPr>
              <a:t>Правительство</a:t>
            </a:r>
          </a:p>
          <a:p>
            <a:r>
              <a:rPr lang="ru-RU" sz="1000" spc="300" dirty="0" smtClean="0">
                <a:solidFill>
                  <a:schemeClr val="bg1"/>
                </a:solidFill>
                <a:latin typeface="DS Diploma" panose="020B0706020207050204" pitchFamily="33" charset="0"/>
              </a:rPr>
              <a:t>севастополя</a:t>
            </a:r>
            <a:endParaRPr lang="ru-RU" sz="1000" spc="300" dirty="0">
              <a:solidFill>
                <a:schemeClr val="bg1"/>
              </a:solidFill>
              <a:latin typeface="DS Diploma" panose="020B0706020207050204" pitchFamily="33" charset="0"/>
            </a:endParaRPr>
          </a:p>
        </p:txBody>
      </p:sp>
      <p:pic>
        <p:nvPicPr>
          <p:cNvPr id="9" name="Picture 14" descr="Sevastopol_coat_on_arms_png-01-01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7971" y="3343275"/>
            <a:ext cx="2734601" cy="3311906"/>
          </a:xfrm>
          <a:prstGeom prst="rect">
            <a:avLst/>
          </a:prstGeom>
        </p:spPr>
      </p:pic>
      <p:sp>
        <p:nvSpPr>
          <p:cNvPr id="10" name="Заголовок 5"/>
          <p:cNvSpPr>
            <a:spLocks noGrp="1"/>
          </p:cNvSpPr>
          <p:nvPr>
            <p:ph type="title"/>
          </p:nvPr>
        </p:nvSpPr>
        <p:spPr>
          <a:xfrm>
            <a:off x="838200" y="833366"/>
            <a:ext cx="10515600" cy="869344"/>
          </a:xfrm>
          <a:prstGeom prst="flowChartAlternateProcess">
            <a:avLst/>
          </a:prstGeom>
          <a:gradFill flip="none" rotWithShape="1">
            <a:gsLst>
              <a:gs pos="0">
                <a:srgbClr val="8EC25A"/>
              </a:gs>
              <a:gs pos="8000">
                <a:srgbClr val="8BC779"/>
              </a:gs>
              <a:gs pos="74000">
                <a:schemeClr val="accent3">
                  <a:lumMod val="45000"/>
                  <a:lumOff val="55000"/>
                </a:schemeClr>
              </a:gs>
              <a:gs pos="89000">
                <a:schemeClr val="accent3">
                  <a:lumMod val="45000"/>
                  <a:lumOff val="55000"/>
                </a:schemeClr>
              </a:gs>
              <a:gs pos="95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ru-RU" sz="3200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Главный распорядитель бюджетных средств </a:t>
            </a:r>
            <a:endParaRPr lang="ru-RU" sz="3200" dirty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09348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0" y="15692"/>
            <a:ext cx="12217400" cy="698500"/>
          </a:xfrm>
          <a:prstGeom prst="rect">
            <a:avLst/>
          </a:prstGeom>
        </p:spPr>
      </p:pic>
      <p:pic>
        <p:nvPicPr>
          <p:cNvPr id="15" name="Picture 14" descr="Sevastopol_coat_on_arms_png-01-01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78815" y="134866"/>
            <a:ext cx="379942" cy="460152"/>
          </a:xfrm>
          <a:prstGeom prst="rect">
            <a:avLst/>
          </a:prstGeom>
        </p:spPr>
      </p:pic>
      <p:sp>
        <p:nvSpPr>
          <p:cNvPr id="13" name="Заголовок 3"/>
          <p:cNvSpPr txBox="1">
            <a:spLocks/>
          </p:cNvSpPr>
          <p:nvPr/>
        </p:nvSpPr>
        <p:spPr>
          <a:xfrm>
            <a:off x="10458757" y="70456"/>
            <a:ext cx="1580843" cy="5055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000" spc="300" dirty="0" smtClean="0">
                <a:solidFill>
                  <a:prstClr val="white"/>
                </a:solidFill>
                <a:latin typeface="DS Diploma" panose="020B0706020207050204" pitchFamily="33" charset="0"/>
              </a:rPr>
              <a:t>Правительство</a:t>
            </a:r>
          </a:p>
          <a:p>
            <a:r>
              <a:rPr lang="ru-RU" sz="1000" spc="300" dirty="0" smtClean="0">
                <a:solidFill>
                  <a:prstClr val="white"/>
                </a:solidFill>
                <a:latin typeface="DS Diploma" panose="020B0706020207050204" pitchFamily="33" charset="0"/>
              </a:rPr>
              <a:t>севастополя</a:t>
            </a:r>
            <a:endParaRPr lang="ru-RU" sz="1000" spc="300" dirty="0">
              <a:solidFill>
                <a:prstClr val="white"/>
              </a:solidFill>
              <a:latin typeface="DS Diploma" panose="020B0706020207050204" pitchFamily="33" charset="0"/>
            </a:endParaRPr>
          </a:p>
        </p:txBody>
      </p:sp>
      <p:sp>
        <p:nvSpPr>
          <p:cNvPr id="16" name="Блок-схема: альтернативный процесс 15"/>
          <p:cNvSpPr/>
          <p:nvPr/>
        </p:nvSpPr>
        <p:spPr>
          <a:xfrm>
            <a:off x="339147" y="2090997"/>
            <a:ext cx="4823403" cy="4559167"/>
          </a:xfrm>
          <a:prstGeom prst="flowChartAlternateProcess">
            <a:avLst/>
          </a:prstGeom>
          <a:gradFill>
            <a:gsLst>
              <a:gs pos="0">
                <a:srgbClr val="8EC25A"/>
              </a:gs>
              <a:gs pos="30000">
                <a:srgbClr val="8BC779"/>
              </a:gs>
              <a:gs pos="74000">
                <a:schemeClr val="accent3">
                  <a:lumMod val="45000"/>
                  <a:lumOff val="55000"/>
                </a:schemeClr>
              </a:gs>
              <a:gs pos="65000">
                <a:schemeClr val="accent3">
                  <a:lumMod val="45000"/>
                  <a:lumOff val="55000"/>
                </a:schemeClr>
              </a:gs>
              <a:gs pos="95000">
                <a:schemeClr val="accent3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</a:t>
            </a:r>
            <a:r>
              <a:rPr lang="ru-RU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остоянно проживающие </a:t>
            </a:r>
            <a:r>
              <a:rPr lang="ru-RU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на с/х территориях</a:t>
            </a:r>
            <a:r>
              <a:rPr lang="ru-RU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</a:t>
            </a:r>
          </a:p>
          <a:p>
            <a:pPr algn="just"/>
            <a:endParaRPr lang="ru-RU" sz="1600" dirty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Работают </a:t>
            </a:r>
            <a:r>
              <a:rPr lang="ru-RU" sz="16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 сфере АПК, социальной сфере, ветеринарных клиниках, организациях лесного </a:t>
            </a:r>
            <a:r>
              <a:rPr lang="ru-RU" sz="1600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хозяйства</a:t>
            </a:r>
            <a:endParaRPr lang="ru-RU" sz="1600" dirty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ru-RU" sz="1600" dirty="0" smtClean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Трудовая </a:t>
            </a:r>
            <a:r>
              <a:rPr lang="ru-RU" sz="16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деятельность должна осуществляться не менее одного </a:t>
            </a:r>
            <a:r>
              <a:rPr lang="ru-RU" sz="1600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года</a:t>
            </a:r>
            <a:endParaRPr lang="ru-RU" sz="1600" dirty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ru-RU" sz="1600" dirty="0" smtClean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Имеющие </a:t>
            </a:r>
            <a:r>
              <a:rPr lang="ru-RU" sz="16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собственные и (или) заемные средства в размере не менее 30% от расчетной стоимости строительства (приобретения) жилья</a:t>
            </a:r>
            <a:r>
              <a:rPr lang="ru-RU" sz="1600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;</a:t>
            </a:r>
            <a:endParaRPr lang="ru-RU" sz="1600" dirty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ru-RU" sz="1600" dirty="0" smtClean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Признанные нуждающимися </a:t>
            </a:r>
            <a:r>
              <a:rPr lang="ru-RU" sz="16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 улучшении жилищных </a:t>
            </a:r>
            <a:r>
              <a:rPr lang="ru-RU" sz="1600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условий</a:t>
            </a:r>
            <a:endParaRPr lang="ru-RU" sz="1600" dirty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just"/>
            <a:endParaRPr lang="ru-RU" sz="1200" dirty="0" smtClean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423" y="2194056"/>
            <a:ext cx="5766301" cy="4353047"/>
          </a:xfrm>
          <a:prstGeom prst="rect">
            <a:avLst/>
          </a:prstGeom>
        </p:spPr>
      </p:pic>
      <p:sp>
        <p:nvSpPr>
          <p:cNvPr id="19" name="Заголовок 5"/>
          <p:cNvSpPr>
            <a:spLocks noGrp="1"/>
          </p:cNvSpPr>
          <p:nvPr>
            <p:ph type="title"/>
          </p:nvPr>
        </p:nvSpPr>
        <p:spPr>
          <a:xfrm>
            <a:off x="838200" y="833366"/>
            <a:ext cx="10515600" cy="869344"/>
          </a:xfrm>
          <a:prstGeom prst="flowChartAlternateProcess">
            <a:avLst/>
          </a:prstGeom>
          <a:gradFill flip="none" rotWithShape="1">
            <a:gsLst>
              <a:gs pos="0">
                <a:srgbClr val="8EC25A"/>
              </a:gs>
              <a:gs pos="8000">
                <a:srgbClr val="8BC779"/>
              </a:gs>
              <a:gs pos="74000">
                <a:schemeClr val="accent3">
                  <a:lumMod val="45000"/>
                  <a:lumOff val="55000"/>
                </a:schemeClr>
              </a:gs>
              <a:gs pos="89000">
                <a:schemeClr val="accent3">
                  <a:lumMod val="45000"/>
                  <a:lumOff val="55000"/>
                </a:schemeClr>
              </a:gs>
              <a:gs pos="95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Категории граждан, </a:t>
            </a:r>
            <a:endParaRPr lang="ru-RU" sz="2400" dirty="0" smtClean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r>
              <a:rPr lang="ru-RU" sz="2400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которые </a:t>
            </a:r>
            <a:r>
              <a:rPr lang="ru-RU" sz="24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могут получить социальную </a:t>
            </a:r>
            <a:r>
              <a:rPr lang="ru-RU" sz="2400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выплату</a:t>
            </a:r>
            <a:endParaRPr lang="ru-RU" sz="2400" dirty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06998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Блок-схема: альтернативный процесс 4"/>
          <p:cNvSpPr/>
          <p:nvPr/>
        </p:nvSpPr>
        <p:spPr>
          <a:xfrm>
            <a:off x="6600824" y="1966333"/>
            <a:ext cx="5295899" cy="4766400"/>
          </a:xfrm>
          <a:prstGeom prst="flowChartAlternateProcess">
            <a:avLst/>
          </a:prstGeom>
          <a:gradFill>
            <a:gsLst>
              <a:gs pos="0">
                <a:srgbClr val="8EC25A"/>
              </a:gs>
              <a:gs pos="30000">
                <a:srgbClr val="8BC779"/>
              </a:gs>
              <a:gs pos="74000">
                <a:schemeClr val="accent3">
                  <a:lumMod val="45000"/>
                  <a:lumOff val="55000"/>
                </a:schemeClr>
              </a:gs>
              <a:gs pos="65000">
                <a:schemeClr val="accent3">
                  <a:lumMod val="45000"/>
                  <a:lumOff val="55000"/>
                </a:schemeClr>
              </a:gs>
              <a:gs pos="95000">
                <a:schemeClr val="accent3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Изъявившие </a:t>
            </a:r>
            <a:r>
              <a:rPr lang="ru-RU" sz="16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желание постоянно проживать на с/х </a:t>
            </a:r>
            <a:r>
              <a:rPr lang="ru-RU" sz="1600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территориях:</a:t>
            </a:r>
            <a:endParaRPr lang="ru-RU" sz="1600" dirty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just"/>
            <a:endParaRPr lang="ru-RU" sz="1400" dirty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Работают </a:t>
            </a:r>
            <a:r>
              <a:rPr lang="ru-RU" sz="14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 сфере АПК, социальной сфере, ветеринарных клиниках, организациях лесного </a:t>
            </a:r>
            <a:r>
              <a:rPr lang="ru-RU" sz="1400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хозяйства</a:t>
            </a:r>
            <a:endParaRPr lang="ru-RU" sz="1400" dirty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ru-RU" sz="1400" dirty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Переехавшие </a:t>
            </a:r>
            <a:r>
              <a:rPr lang="ru-RU" sz="14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из другого муниципального </a:t>
            </a:r>
            <a:r>
              <a:rPr lang="ru-RU" sz="1400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района</a:t>
            </a:r>
            <a:endParaRPr lang="ru-RU" sz="1400" dirty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ru-RU" sz="1400" dirty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Имеющие </a:t>
            </a:r>
            <a:r>
              <a:rPr lang="ru-RU" sz="14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собственные </a:t>
            </a:r>
            <a:r>
              <a:rPr lang="ru-RU" sz="1400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(или</a:t>
            </a:r>
            <a:r>
              <a:rPr lang="ru-RU" sz="14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) заемные средства в размере не менее 30</a:t>
            </a:r>
            <a:r>
              <a:rPr lang="ru-RU" sz="1400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%</a:t>
            </a:r>
            <a:endParaRPr lang="ru-RU" sz="1400" dirty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ru-RU" sz="1400" dirty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Проживающие </a:t>
            </a:r>
            <a:r>
              <a:rPr lang="ru-RU" sz="14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на с/х территориях, на условиях найма, аренды, безвозмездного пользования либо на иных </a:t>
            </a:r>
            <a:r>
              <a:rPr lang="ru-RU" sz="1400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основаниях</a:t>
            </a:r>
            <a:endParaRPr lang="ru-RU" sz="1400" dirty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ru-RU" sz="1400" dirty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Зарегистрированные </a:t>
            </a:r>
            <a:r>
              <a:rPr lang="ru-RU" sz="14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по месту пребывания на с/х </a:t>
            </a:r>
            <a:r>
              <a:rPr lang="ru-RU" sz="1400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территориях</a:t>
            </a:r>
            <a:endParaRPr lang="ru-RU" sz="1400" dirty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ru-RU" sz="1400" dirty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Не имеющие </a:t>
            </a:r>
            <a:r>
              <a:rPr lang="ru-RU" sz="14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 собственности жилого </a:t>
            </a:r>
            <a:r>
              <a:rPr lang="ru-RU" sz="1400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помещения</a:t>
            </a:r>
            <a:endParaRPr lang="ru-RU" sz="1400" dirty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just"/>
            <a:endParaRPr lang="ru-RU" sz="12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83" y="2075149"/>
            <a:ext cx="5953991" cy="4548767"/>
          </a:xfrm>
          <a:prstGeom prst="rect">
            <a:avLst/>
          </a:prstGeom>
        </p:spPr>
      </p:pic>
      <p:pic>
        <p:nvPicPr>
          <p:cNvPr id="8" name="Picture 17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0" y="15692"/>
            <a:ext cx="12217400" cy="698500"/>
          </a:xfrm>
          <a:prstGeom prst="rect">
            <a:avLst/>
          </a:prstGeom>
        </p:spPr>
      </p:pic>
      <p:pic>
        <p:nvPicPr>
          <p:cNvPr id="9" name="Picture 14" descr="Sevastopol_coat_on_arms_png-01-01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78815" y="134866"/>
            <a:ext cx="379942" cy="460152"/>
          </a:xfrm>
          <a:prstGeom prst="rect">
            <a:avLst/>
          </a:prstGeom>
        </p:spPr>
      </p:pic>
      <p:sp>
        <p:nvSpPr>
          <p:cNvPr id="10" name="Заголовок 3"/>
          <p:cNvSpPr txBox="1">
            <a:spLocks/>
          </p:cNvSpPr>
          <p:nvPr/>
        </p:nvSpPr>
        <p:spPr>
          <a:xfrm>
            <a:off x="10458757" y="70456"/>
            <a:ext cx="1580843" cy="5055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000" spc="300" dirty="0" smtClean="0">
                <a:solidFill>
                  <a:prstClr val="white"/>
                </a:solidFill>
                <a:latin typeface="DS Diploma" panose="020B0706020207050204" pitchFamily="33" charset="0"/>
              </a:rPr>
              <a:t>Правительство</a:t>
            </a:r>
          </a:p>
          <a:p>
            <a:r>
              <a:rPr lang="ru-RU" sz="1000" spc="300" dirty="0" smtClean="0">
                <a:solidFill>
                  <a:prstClr val="white"/>
                </a:solidFill>
                <a:latin typeface="DS Diploma" panose="020B0706020207050204" pitchFamily="33" charset="0"/>
              </a:rPr>
              <a:t>севастополя</a:t>
            </a:r>
            <a:endParaRPr lang="ru-RU" sz="1000" spc="300" dirty="0">
              <a:solidFill>
                <a:prstClr val="white"/>
              </a:solidFill>
              <a:latin typeface="DS Diploma" panose="020B0706020207050204" pitchFamily="33" charset="0"/>
            </a:endParaRPr>
          </a:p>
        </p:txBody>
      </p:sp>
      <p:sp>
        <p:nvSpPr>
          <p:cNvPr id="13" name="Заголовок 5"/>
          <p:cNvSpPr>
            <a:spLocks noGrp="1"/>
          </p:cNvSpPr>
          <p:nvPr>
            <p:ph type="title"/>
          </p:nvPr>
        </p:nvSpPr>
        <p:spPr>
          <a:xfrm>
            <a:off x="838200" y="833366"/>
            <a:ext cx="10515600" cy="869344"/>
          </a:xfrm>
          <a:prstGeom prst="flowChartAlternateProcess">
            <a:avLst/>
          </a:prstGeom>
          <a:gradFill flip="none" rotWithShape="1">
            <a:gsLst>
              <a:gs pos="0">
                <a:srgbClr val="8EC25A"/>
              </a:gs>
              <a:gs pos="8000">
                <a:srgbClr val="8BC779"/>
              </a:gs>
              <a:gs pos="74000">
                <a:schemeClr val="accent3">
                  <a:lumMod val="45000"/>
                  <a:lumOff val="55000"/>
                </a:schemeClr>
              </a:gs>
              <a:gs pos="89000">
                <a:schemeClr val="accent3">
                  <a:lumMod val="45000"/>
                  <a:lumOff val="55000"/>
                </a:schemeClr>
              </a:gs>
              <a:gs pos="95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Категории граждан, </a:t>
            </a:r>
            <a:endParaRPr lang="ru-RU" sz="2400" dirty="0" smtClean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r>
              <a:rPr lang="ru-RU" sz="2400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которые </a:t>
            </a:r>
            <a:r>
              <a:rPr lang="ru-RU" sz="24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могут получить социальную </a:t>
            </a:r>
            <a:r>
              <a:rPr lang="ru-RU" sz="2400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выплату</a:t>
            </a:r>
            <a:endParaRPr lang="ru-RU" sz="2400" dirty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702485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0" y="5313"/>
            <a:ext cx="12217400" cy="698500"/>
          </a:xfrm>
          <a:prstGeom prst="rect">
            <a:avLst/>
          </a:prstGeom>
        </p:spPr>
      </p:pic>
      <p:pic>
        <p:nvPicPr>
          <p:cNvPr id="26" name="Picture 14" descr="Sevastopol_coat_on_arms_png-01-0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78815" y="134866"/>
            <a:ext cx="379942" cy="460152"/>
          </a:xfrm>
          <a:prstGeom prst="rect">
            <a:avLst/>
          </a:prstGeom>
        </p:spPr>
      </p:pic>
      <p:sp>
        <p:nvSpPr>
          <p:cNvPr id="27" name="Заголовок 3"/>
          <p:cNvSpPr txBox="1">
            <a:spLocks/>
          </p:cNvSpPr>
          <p:nvPr/>
        </p:nvSpPr>
        <p:spPr>
          <a:xfrm>
            <a:off x="10458757" y="70456"/>
            <a:ext cx="1580843" cy="5055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000" spc="300" dirty="0" smtClean="0">
                <a:solidFill>
                  <a:schemeClr val="bg1"/>
                </a:solidFill>
                <a:latin typeface="DS Diploma" panose="020B0706020207050204" pitchFamily="33" charset="0"/>
              </a:rPr>
              <a:t>Правительство</a:t>
            </a:r>
          </a:p>
          <a:p>
            <a:r>
              <a:rPr lang="ru-RU" sz="1000" spc="300" dirty="0" smtClean="0">
                <a:solidFill>
                  <a:schemeClr val="bg1"/>
                </a:solidFill>
                <a:latin typeface="DS Diploma" panose="020B0706020207050204" pitchFamily="33" charset="0"/>
              </a:rPr>
              <a:t>севастополя</a:t>
            </a:r>
            <a:endParaRPr lang="ru-RU" sz="1000" spc="300" dirty="0">
              <a:solidFill>
                <a:schemeClr val="bg1"/>
              </a:solidFill>
              <a:latin typeface="DS Diploma" panose="020B0706020207050204" pitchFamily="33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06406" y="5442506"/>
            <a:ext cx="11224809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/>
            <a:r>
              <a:rPr lang="ru-RU" dirty="0"/>
              <a:t> </a:t>
            </a: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70082849"/>
              </p:ext>
            </p:extLst>
          </p:nvPr>
        </p:nvGraphicFramePr>
        <p:xfrm>
          <a:off x="171450" y="719712"/>
          <a:ext cx="11868149" cy="57164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20" name="Заголовок 5"/>
          <p:cNvSpPr txBox="1">
            <a:spLocks/>
          </p:cNvSpPr>
          <p:nvPr/>
        </p:nvSpPr>
        <p:spPr>
          <a:xfrm>
            <a:off x="180975" y="5924550"/>
            <a:ext cx="11858625" cy="869277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5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5">
                  <a:lumMod val="40000"/>
                  <a:lumOff val="6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72000" rIns="91440" bIns="0" rtlCol="0" anchor="ctr" anchorCtr="0">
            <a:normAutofit fontScale="3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endParaRPr lang="ru-RU" sz="4100" b="1" dirty="0" smtClean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lvl="0" algn="ctr"/>
            <a:r>
              <a:rPr lang="ru-RU" sz="9800" b="1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Социальная </a:t>
            </a:r>
            <a:r>
              <a:rPr lang="ru-RU" sz="9800" b="1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выплата       70 % расчетной стоимости жилья</a:t>
            </a:r>
          </a:p>
          <a:p>
            <a:pPr algn="ctr"/>
            <a:r>
              <a:rPr lang="ru-RU" sz="2400" dirty="0" smtClean="0">
                <a:ln w="0"/>
                <a:solidFill>
                  <a:srgbClr val="08B01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ru-RU" sz="2400" dirty="0" smtClean="0">
                <a:ln w="0"/>
                <a:solidFill>
                  <a:srgbClr val="08B01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endParaRPr lang="ru-RU" sz="2400" dirty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2" name="Нашивка 21"/>
          <p:cNvSpPr/>
          <p:nvPr/>
        </p:nvSpPr>
        <p:spPr>
          <a:xfrm rot="10800000">
            <a:off x="4810125" y="6087702"/>
            <a:ext cx="363894" cy="542972"/>
          </a:xfrm>
          <a:prstGeom prst="chevr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8B018"/>
              </a:solidFill>
            </a:endParaRPr>
          </a:p>
        </p:txBody>
      </p:sp>
      <p:sp>
        <p:nvSpPr>
          <p:cNvPr id="24" name="Заголовок 5"/>
          <p:cNvSpPr txBox="1">
            <a:spLocks/>
          </p:cNvSpPr>
          <p:nvPr/>
        </p:nvSpPr>
        <p:spPr>
          <a:xfrm>
            <a:off x="838200" y="833366"/>
            <a:ext cx="10515600" cy="869344"/>
          </a:xfrm>
          <a:prstGeom prst="flowChartAlternateProcess">
            <a:avLst/>
          </a:prstGeom>
          <a:gradFill flip="none" rotWithShape="1">
            <a:gsLst>
              <a:gs pos="0">
                <a:srgbClr val="8EC25A"/>
              </a:gs>
              <a:gs pos="8000">
                <a:srgbClr val="8BC779"/>
              </a:gs>
              <a:gs pos="74000">
                <a:schemeClr val="accent3">
                  <a:lumMod val="45000"/>
                  <a:lumOff val="55000"/>
                </a:schemeClr>
              </a:gs>
              <a:gs pos="89000">
                <a:schemeClr val="accent3">
                  <a:lumMod val="45000"/>
                  <a:lumOff val="55000"/>
                </a:schemeClr>
              </a:gs>
              <a:gs pos="95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200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Размер социальной выплаты</a:t>
            </a:r>
            <a:endParaRPr lang="ru-RU" sz="3200" dirty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02178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0" y="5313"/>
            <a:ext cx="12217400" cy="698500"/>
          </a:xfrm>
          <a:prstGeom prst="rect">
            <a:avLst/>
          </a:prstGeom>
        </p:spPr>
      </p:pic>
      <p:pic>
        <p:nvPicPr>
          <p:cNvPr id="26" name="Picture 14" descr="Sevastopol_coat_on_arms_png-01-0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78815" y="134866"/>
            <a:ext cx="379942" cy="460152"/>
          </a:xfrm>
          <a:prstGeom prst="rect">
            <a:avLst/>
          </a:prstGeom>
        </p:spPr>
      </p:pic>
      <p:sp>
        <p:nvSpPr>
          <p:cNvPr id="27" name="Заголовок 3"/>
          <p:cNvSpPr txBox="1">
            <a:spLocks/>
          </p:cNvSpPr>
          <p:nvPr/>
        </p:nvSpPr>
        <p:spPr>
          <a:xfrm>
            <a:off x="10458757" y="70456"/>
            <a:ext cx="1580843" cy="5055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000" spc="300" dirty="0" smtClean="0">
                <a:solidFill>
                  <a:schemeClr val="bg1"/>
                </a:solidFill>
                <a:latin typeface="DS Diploma" panose="020B0706020207050204" pitchFamily="33" charset="0"/>
              </a:rPr>
              <a:t>Правительство</a:t>
            </a:r>
          </a:p>
          <a:p>
            <a:r>
              <a:rPr lang="ru-RU" sz="1000" spc="300" dirty="0" smtClean="0">
                <a:solidFill>
                  <a:schemeClr val="bg1"/>
                </a:solidFill>
                <a:latin typeface="DS Diploma" panose="020B0706020207050204" pitchFamily="33" charset="0"/>
              </a:rPr>
              <a:t>севастополя</a:t>
            </a:r>
            <a:endParaRPr lang="ru-RU" sz="1000" spc="300" dirty="0">
              <a:solidFill>
                <a:schemeClr val="bg1"/>
              </a:solidFill>
              <a:latin typeface="DS Diploma" panose="020B0706020207050204" pitchFamily="33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344" y="5410178"/>
            <a:ext cx="37818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Признание заявителя нуждающимся в улучшении жилищных условий</a:t>
            </a:r>
            <a:endParaRPr lang="ru-RU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17731" y="5425566"/>
            <a:ext cx="2756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Сбор документов и подача заявления     </a:t>
            </a:r>
            <a:endParaRPr lang="ru-RU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001544" y="5425566"/>
            <a:ext cx="33203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Получение </a:t>
            </a:r>
          </a:p>
          <a:p>
            <a:pPr algn="ctr"/>
            <a:r>
              <a:rPr lang="ru-RU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социальной выплаты</a:t>
            </a:r>
            <a:endParaRPr lang="ru-RU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1270452" y="2338773"/>
            <a:ext cx="9902477" cy="975677"/>
            <a:chOff x="1501333" y="2138525"/>
            <a:chExt cx="9148873" cy="532434"/>
          </a:xfrm>
        </p:grpSpPr>
        <p:sp>
          <p:nvSpPr>
            <p:cNvPr id="8" name="Овал 7"/>
            <p:cNvSpPr/>
            <p:nvPr/>
          </p:nvSpPr>
          <p:spPr>
            <a:xfrm>
              <a:off x="1501333" y="2138526"/>
              <a:ext cx="944013" cy="532433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800" b="1" dirty="0" smtClean="0">
                  <a:latin typeface="Arial Black" panose="020B0A040201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1</a:t>
              </a:r>
              <a:r>
                <a:rPr lang="ru-RU" dirty="0" smtClean="0"/>
                <a:t> </a:t>
              </a:r>
            </a:p>
          </p:txBody>
        </p:sp>
        <p:sp>
          <p:nvSpPr>
            <p:cNvPr id="17" name="Овал 16"/>
            <p:cNvSpPr/>
            <p:nvPr/>
          </p:nvSpPr>
          <p:spPr>
            <a:xfrm>
              <a:off x="5533028" y="2138525"/>
              <a:ext cx="944593" cy="532392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800" b="1" dirty="0" smtClean="0">
                  <a:latin typeface="Arial Black" panose="020B0A040201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2</a:t>
              </a:r>
            </a:p>
          </p:txBody>
        </p:sp>
        <p:sp>
          <p:nvSpPr>
            <p:cNvPr id="20" name="Овал 19"/>
            <p:cNvSpPr/>
            <p:nvPr/>
          </p:nvSpPr>
          <p:spPr>
            <a:xfrm>
              <a:off x="9705613" y="2138525"/>
              <a:ext cx="944593" cy="532392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 smtClean="0">
                  <a:latin typeface="Arial Black" panose="020B0A040201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3</a:t>
              </a:r>
            </a:p>
          </p:txBody>
        </p:sp>
      </p:grpSp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54" y="3701351"/>
            <a:ext cx="2533665" cy="155077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753" y="3556621"/>
            <a:ext cx="2121877" cy="184008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9707" y="3423243"/>
            <a:ext cx="2376541" cy="1898295"/>
          </a:xfrm>
          <a:prstGeom prst="rect">
            <a:avLst/>
          </a:prstGeom>
        </p:spPr>
      </p:pic>
      <p:sp>
        <p:nvSpPr>
          <p:cNvPr id="28" name="Заголовок 5"/>
          <p:cNvSpPr txBox="1">
            <a:spLocks/>
          </p:cNvSpPr>
          <p:nvPr/>
        </p:nvSpPr>
        <p:spPr>
          <a:xfrm>
            <a:off x="838200" y="833366"/>
            <a:ext cx="10515600" cy="869344"/>
          </a:xfrm>
          <a:prstGeom prst="flowChartAlternateProcess">
            <a:avLst/>
          </a:prstGeom>
          <a:gradFill flip="none" rotWithShape="1">
            <a:gsLst>
              <a:gs pos="0">
                <a:srgbClr val="8EC25A"/>
              </a:gs>
              <a:gs pos="8000">
                <a:srgbClr val="8BC779"/>
              </a:gs>
              <a:gs pos="74000">
                <a:schemeClr val="accent3">
                  <a:lumMod val="45000"/>
                  <a:lumOff val="55000"/>
                </a:schemeClr>
              </a:gs>
              <a:gs pos="89000">
                <a:schemeClr val="accent3">
                  <a:lumMod val="45000"/>
                  <a:lumOff val="55000"/>
                </a:schemeClr>
              </a:gs>
              <a:gs pos="95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Шаги для получения социальной выплаты</a:t>
            </a:r>
            <a:endParaRPr lang="ru-RU" sz="3600" dirty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7940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0" y="11484"/>
            <a:ext cx="12217400" cy="698500"/>
          </a:xfrm>
          <a:prstGeom prst="rect">
            <a:avLst/>
          </a:prstGeom>
        </p:spPr>
      </p:pic>
      <p:pic>
        <p:nvPicPr>
          <p:cNvPr id="26" name="Picture 14" descr="Sevastopol_coat_on_arms_png-01-01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78815" y="134866"/>
            <a:ext cx="379942" cy="460152"/>
          </a:xfrm>
          <a:prstGeom prst="rect">
            <a:avLst/>
          </a:prstGeom>
        </p:spPr>
      </p:pic>
      <p:sp>
        <p:nvSpPr>
          <p:cNvPr id="27" name="Заголовок 3"/>
          <p:cNvSpPr txBox="1">
            <a:spLocks/>
          </p:cNvSpPr>
          <p:nvPr/>
        </p:nvSpPr>
        <p:spPr>
          <a:xfrm>
            <a:off x="10458757" y="70456"/>
            <a:ext cx="1580843" cy="5055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000" spc="300" dirty="0" smtClean="0">
                <a:solidFill>
                  <a:schemeClr val="bg1"/>
                </a:solidFill>
                <a:latin typeface="DS Diploma" panose="020B0706020207050204" pitchFamily="33" charset="0"/>
              </a:rPr>
              <a:t>Правительство</a:t>
            </a:r>
          </a:p>
          <a:p>
            <a:r>
              <a:rPr lang="ru-RU" sz="1000" spc="300" dirty="0" smtClean="0">
                <a:solidFill>
                  <a:schemeClr val="bg1"/>
                </a:solidFill>
                <a:latin typeface="DS Diploma" panose="020B0706020207050204" pitchFamily="33" charset="0"/>
              </a:rPr>
              <a:t>севастополя</a:t>
            </a:r>
            <a:endParaRPr lang="ru-RU" sz="1000" spc="300" dirty="0">
              <a:solidFill>
                <a:schemeClr val="bg1"/>
              </a:solidFill>
              <a:latin typeface="DS Diploma" panose="020B0706020207050204" pitchFamily="33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57475" y="1782980"/>
            <a:ext cx="10515600" cy="60030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82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67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Информирование население и сбор заявлений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Прием документов от граждан осуществляется Департаментом сельского хозяйства и потребительского рынка города Севастополя с </a:t>
            </a:r>
            <a:r>
              <a:rPr lang="ru-RU" sz="1400" b="1" dirty="0" smtClean="0">
                <a:solidFill>
                  <a:schemeClr val="tx1"/>
                </a:solidFill>
              </a:rPr>
              <a:t>24.04.2023 по 31.05.2023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57476" y="2691564"/>
            <a:ext cx="10515600" cy="61935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82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67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Формирование сводного списка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3" name="Стрелка вниз 12"/>
          <p:cNvSpPr/>
          <p:nvPr/>
        </p:nvSpPr>
        <p:spPr>
          <a:xfrm>
            <a:off x="5861436" y="2398573"/>
            <a:ext cx="494523" cy="269472"/>
          </a:xfrm>
          <a:prstGeom prst="downArrow">
            <a:avLst/>
          </a:prstGeom>
          <a:gradFill>
            <a:gsLst>
              <a:gs pos="63000">
                <a:srgbClr val="88A90F"/>
              </a:gs>
              <a:gs pos="78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низ 21"/>
          <p:cNvSpPr/>
          <p:nvPr/>
        </p:nvSpPr>
        <p:spPr>
          <a:xfrm>
            <a:off x="5861438" y="3328903"/>
            <a:ext cx="494523" cy="307910"/>
          </a:xfrm>
          <a:prstGeom prst="downArrow">
            <a:avLst/>
          </a:prstGeom>
          <a:gradFill>
            <a:gsLst>
              <a:gs pos="63000">
                <a:srgbClr val="88A90F"/>
              </a:gs>
              <a:gs pos="78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857476" y="3663786"/>
            <a:ext cx="10515600" cy="60030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82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67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Направление потребности в Минсельхоз России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4" name="Стрелка вниз 23"/>
          <p:cNvSpPr/>
          <p:nvPr/>
        </p:nvSpPr>
        <p:spPr>
          <a:xfrm>
            <a:off x="5868014" y="4294522"/>
            <a:ext cx="494523" cy="307910"/>
          </a:xfrm>
          <a:prstGeom prst="downArrow">
            <a:avLst/>
          </a:prstGeom>
          <a:gradFill>
            <a:gsLst>
              <a:gs pos="63000">
                <a:srgbClr val="88A90F"/>
              </a:gs>
              <a:gs pos="78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857475" y="4625951"/>
            <a:ext cx="10515600" cy="55288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82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67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Выделение Минсельхозом России средств </a:t>
            </a:r>
            <a:r>
              <a:rPr lang="ru-RU" dirty="0">
                <a:solidFill>
                  <a:schemeClr val="tx1"/>
                </a:solidFill>
              </a:rPr>
              <a:t>субсидии </a:t>
            </a:r>
          </a:p>
        </p:txBody>
      </p:sp>
      <p:sp>
        <p:nvSpPr>
          <p:cNvPr id="28" name="Стрелка вниз 27"/>
          <p:cNvSpPr/>
          <p:nvPr/>
        </p:nvSpPr>
        <p:spPr>
          <a:xfrm>
            <a:off x="5861437" y="5232783"/>
            <a:ext cx="494523" cy="307910"/>
          </a:xfrm>
          <a:prstGeom prst="downArrow">
            <a:avLst/>
          </a:prstGeom>
          <a:gradFill>
            <a:gsLst>
              <a:gs pos="63000">
                <a:srgbClr val="88A90F"/>
              </a:gs>
              <a:gs pos="78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857475" y="5603032"/>
            <a:ext cx="10515600" cy="55288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82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67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Предоставление социальной </a:t>
            </a:r>
            <a:r>
              <a:rPr lang="ru-RU" dirty="0">
                <a:solidFill>
                  <a:schemeClr val="tx1"/>
                </a:solidFill>
              </a:rPr>
              <a:t>выплаты </a:t>
            </a:r>
            <a:r>
              <a:rPr lang="ru-RU" dirty="0" smtClean="0">
                <a:solidFill>
                  <a:schemeClr val="tx1"/>
                </a:solidFill>
              </a:rPr>
              <a:t>заявителю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Заголовок 5"/>
          <p:cNvSpPr txBox="1">
            <a:spLocks/>
          </p:cNvSpPr>
          <p:nvPr/>
        </p:nvSpPr>
        <p:spPr>
          <a:xfrm>
            <a:off x="857475" y="787913"/>
            <a:ext cx="10515600" cy="869344"/>
          </a:xfrm>
          <a:prstGeom prst="flowChartAlternateProcess">
            <a:avLst/>
          </a:prstGeom>
          <a:gradFill flip="none" rotWithShape="1">
            <a:gsLst>
              <a:gs pos="0">
                <a:srgbClr val="8EC25A"/>
              </a:gs>
              <a:gs pos="8000">
                <a:srgbClr val="8BC779"/>
              </a:gs>
              <a:gs pos="74000">
                <a:schemeClr val="accent3">
                  <a:lumMod val="45000"/>
                  <a:lumOff val="55000"/>
                </a:schemeClr>
              </a:gs>
              <a:gs pos="89000">
                <a:schemeClr val="accent3">
                  <a:lumMod val="45000"/>
                  <a:lumOff val="55000"/>
                </a:schemeClr>
              </a:gs>
              <a:gs pos="95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Этапы реализации</a:t>
            </a:r>
            <a:endParaRPr lang="ru-RU" sz="3600" dirty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44829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Sevastopol_1">
      <a:dk1>
        <a:srgbClr val="021828"/>
      </a:dk1>
      <a:lt1>
        <a:sysClr val="window" lastClr="FFFFFF"/>
      </a:lt1>
      <a:dk2>
        <a:srgbClr val="212745"/>
      </a:dk2>
      <a:lt2>
        <a:srgbClr val="BFD7ED"/>
      </a:lt2>
      <a:accent1>
        <a:srgbClr val="005EB8"/>
      </a:accent1>
      <a:accent2>
        <a:srgbClr val="E4002B"/>
      </a:accent2>
      <a:accent3>
        <a:srgbClr val="00A9E0"/>
      </a:accent3>
      <a:accent4>
        <a:srgbClr val="EB4060"/>
      </a:accent4>
      <a:accent5>
        <a:srgbClr val="40BFE8"/>
      </a:accent5>
      <a:accent6>
        <a:srgbClr val="F28095"/>
      </a:accent6>
      <a:hlink>
        <a:srgbClr val="00A9E0"/>
      </a:hlink>
      <a:folHlink>
        <a:srgbClr val="005EB8"/>
      </a:folHlink>
    </a:clrScheme>
    <a:fontScheme name="Sevastopol_Firs">
      <a:majorFont>
        <a:latin typeface="TT Firs Medium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9576</TotalTime>
  <Words>390</Words>
  <Application>Microsoft Office PowerPoint</Application>
  <PresentationFormat>Широкоэкранный</PresentationFormat>
  <Paragraphs>89</Paragraphs>
  <Slides>11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22" baseType="lpstr">
      <vt:lpstr>Arial Black</vt:lpstr>
      <vt:lpstr>Calibri</vt:lpstr>
      <vt:lpstr>Arial Unicode MS</vt:lpstr>
      <vt:lpstr>verdana</vt:lpstr>
      <vt:lpstr>TT Firs Medium</vt:lpstr>
      <vt:lpstr>verdana</vt:lpstr>
      <vt:lpstr>Times New Roman</vt:lpstr>
      <vt:lpstr>Arial</vt:lpstr>
      <vt:lpstr>Wingdings</vt:lpstr>
      <vt:lpstr>DS Diploma</vt:lpstr>
      <vt:lpstr>Тема Office</vt:lpstr>
      <vt:lpstr>О предоставлении социальных выплат на строительство (приобретение) жилья гражданам, проживающим на сельских территориях</vt:lpstr>
      <vt:lpstr>Презентация PowerPoint</vt:lpstr>
      <vt:lpstr>Презентация PowerPoint</vt:lpstr>
      <vt:lpstr>Главный распорядитель бюджетных средств </vt:lpstr>
      <vt:lpstr>Категории граждан,  которые могут получить социальную выплату</vt:lpstr>
      <vt:lpstr>Категории граждан,  которые могут получить социальную выплату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Azainer's_Mac</dc:creator>
  <cp:lastModifiedBy>Александр</cp:lastModifiedBy>
  <cp:revision>439</cp:revision>
  <cp:lastPrinted>2022-11-23T09:35:06Z</cp:lastPrinted>
  <dcterms:created xsi:type="dcterms:W3CDTF">2018-10-23T14:55:44Z</dcterms:created>
  <dcterms:modified xsi:type="dcterms:W3CDTF">2023-04-17T08:39:27Z</dcterms:modified>
</cp:coreProperties>
</file>