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0" r:id="rId3"/>
    <p:sldId id="339" r:id="rId4"/>
    <p:sldId id="342" r:id="rId5"/>
    <p:sldId id="337" r:id="rId6"/>
    <p:sldId id="340" r:id="rId7"/>
    <p:sldId id="314" r:id="rId8"/>
    <p:sldId id="334" r:id="rId9"/>
    <p:sldId id="338" r:id="rId10"/>
    <p:sldId id="343" r:id="rId11"/>
    <p:sldId id="341" r:id="rId12"/>
  </p:sldIdLst>
  <p:sldSz cx="12192000" cy="6858000"/>
  <p:notesSz cx="6797675" cy="9926638"/>
  <p:embeddedFontLs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DS Diploma" panose="020B0604020202020204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Unicode MS" panose="020B0604020202020204" pitchFamily="34" charset="-128"/>
      <p:regular r:id="rId25"/>
    </p:embeddedFont>
    <p:embeddedFont>
      <p:font typeface="TT Firs Medium" panose="02000903020000020003" charset="-52"/>
      <p:bold r:id="rId26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83C7BA6-B6A7-4882-AFC4-59A0A77DA85F}">
          <p14:sldIdLst>
            <p14:sldId id="256"/>
            <p14:sldId id="300"/>
            <p14:sldId id="339"/>
            <p14:sldId id="342"/>
            <p14:sldId id="337"/>
            <p14:sldId id="340"/>
            <p14:sldId id="314"/>
            <p14:sldId id="334"/>
            <p14:sldId id="338"/>
            <p14:sldId id="343"/>
            <p14:sldId id="341"/>
          </p14:sldIdLst>
        </p14:section>
        <p14:section name="Раздел без заголовка" id="{66D5FA62-FB7D-4A06-95B8-207474026C2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ainer's_Mac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90F"/>
    <a:srgbClr val="8EC25A"/>
    <a:srgbClr val="689838"/>
    <a:srgbClr val="BEEB19"/>
    <a:srgbClr val="9BC96D"/>
    <a:srgbClr val="84BD4B"/>
    <a:srgbClr val="C29310"/>
    <a:srgbClr val="08B018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96429" autoAdjust="0"/>
  </p:normalViewPr>
  <p:slideViewPr>
    <p:cSldViewPr snapToGrid="0">
      <p:cViewPr varScale="1">
        <p:scale>
          <a:sx n="109" d="100"/>
          <a:sy n="109" d="100"/>
        </p:scale>
        <p:origin x="126" y="174"/>
      </p:cViewPr>
      <p:guideLst>
        <p:guide orient="horz" pos="504"/>
        <p:guide pos="3840"/>
      </p:guideLst>
    </p:cSldViewPr>
  </p:slideViewPr>
  <p:outlineViewPr>
    <p:cViewPr>
      <p:scale>
        <a:sx n="33" d="100"/>
        <a:sy n="33" d="100"/>
      </p:scale>
      <p:origin x="0" y="-6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5D9AC-DB75-4804-ACE1-0E68816B7DD3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14103CC5-AC4E-4827-8051-C14AC48CEA70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Федеральный бюджета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CAE17DDC-3F6A-4D0E-99C7-0BE95D2EC3BE}" type="parTrans" cxnId="{C2BA8B8A-3087-49D2-A29C-9BFF00B25D98}">
      <dgm:prSet/>
      <dgm:spPr/>
      <dgm:t>
        <a:bodyPr/>
        <a:lstStyle/>
        <a:p>
          <a:endParaRPr lang="ru-RU"/>
        </a:p>
      </dgm:t>
    </dgm:pt>
    <dgm:pt modelId="{B28A71EB-2C31-4B1D-986D-ED7CFE3AB993}" type="sibTrans" cxnId="{C2BA8B8A-3087-49D2-A29C-9BFF00B25D98}">
      <dgm:prSet/>
      <dgm:spPr/>
      <dgm:t>
        <a:bodyPr/>
        <a:lstStyle/>
        <a:p>
          <a:endParaRPr lang="ru-RU"/>
        </a:p>
      </dgm:t>
    </dgm:pt>
    <dgm:pt modelId="{A2E68D9C-03E7-43E2-BF6F-DC733E0AD46D}">
      <dgm:prSet phldrT="[Текст]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Бюджет города Севастополя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418165B-2BF3-4BD3-A5CE-5E5081AE9232}" type="parTrans" cxnId="{34E5770A-FF44-4E37-9680-59ED7F3C34EB}">
      <dgm:prSet/>
      <dgm:spPr/>
      <dgm:t>
        <a:bodyPr/>
        <a:lstStyle/>
        <a:p>
          <a:endParaRPr lang="ru-RU"/>
        </a:p>
      </dgm:t>
    </dgm:pt>
    <dgm:pt modelId="{CBE6CEBC-785B-486F-B101-92739C98481A}" type="sibTrans" cxnId="{34E5770A-FF44-4E37-9680-59ED7F3C34EB}">
      <dgm:prSet/>
      <dgm:spPr/>
      <dgm:t>
        <a:bodyPr/>
        <a:lstStyle/>
        <a:p>
          <a:endParaRPr lang="ru-RU"/>
        </a:p>
      </dgm:t>
    </dgm:pt>
    <dgm:pt modelId="{87DF7566-0688-4F77-8815-54052AFD8B25}">
      <dgm:prSet phldrT="[Текст]" custT="1"/>
      <dgm:spPr>
        <a:solidFill>
          <a:schemeClr val="tx1">
            <a:lumMod val="10000"/>
            <a:lumOff val="90000"/>
          </a:schemeClr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средства       граждан</a:t>
          </a:r>
          <a:endParaRPr lang="ru-RU" sz="1600" b="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F6C74CE-3353-409C-9C9E-87801165D01F}" type="parTrans" cxnId="{4B164E98-23C7-4F56-A42C-A7DCC2D4DCA2}">
      <dgm:prSet/>
      <dgm:spPr/>
      <dgm:t>
        <a:bodyPr/>
        <a:lstStyle/>
        <a:p>
          <a:endParaRPr lang="ru-RU"/>
        </a:p>
      </dgm:t>
    </dgm:pt>
    <dgm:pt modelId="{5DB407D2-EBC9-43EC-B3DC-8D0CB2673848}" type="sibTrans" cxnId="{4B164E98-23C7-4F56-A42C-A7DCC2D4DCA2}">
      <dgm:prSet/>
      <dgm:spPr/>
      <dgm:t>
        <a:bodyPr/>
        <a:lstStyle/>
        <a:p>
          <a:endParaRPr lang="ru-RU"/>
        </a:p>
      </dgm:t>
    </dgm:pt>
    <dgm:pt modelId="{37D32825-C044-4437-BFF9-07017D0B5421}" type="pres">
      <dgm:prSet presAssocID="{D775D9AC-DB75-4804-ACE1-0E68816B7DD3}" presName="Name0" presStyleCnt="0">
        <dgm:presLayoutVars>
          <dgm:dir/>
          <dgm:animLvl val="lvl"/>
          <dgm:resizeHandles val="exact"/>
        </dgm:presLayoutVars>
      </dgm:prSet>
      <dgm:spPr/>
    </dgm:pt>
    <dgm:pt modelId="{4C77E0B9-0205-441C-AB7B-D71EE6197412}" type="pres">
      <dgm:prSet presAssocID="{14103CC5-AC4E-4827-8051-C14AC48CEA70}" presName="Name8" presStyleCnt="0"/>
      <dgm:spPr/>
    </dgm:pt>
    <dgm:pt modelId="{DC981A75-6152-4DA3-8941-B009EEE70BF3}" type="pres">
      <dgm:prSet presAssocID="{14103CC5-AC4E-4827-8051-C14AC48CEA70}" presName="level" presStyleLbl="node1" presStyleIdx="0" presStyleCnt="3" custLinFactNeighborX="-340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5FB9D-D2FF-45B3-8CBC-612EA26965C5}" type="pres">
      <dgm:prSet presAssocID="{14103CC5-AC4E-4827-8051-C14AC48CEA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78BB8-2592-4D27-A63D-DB34B5F09B59}" type="pres">
      <dgm:prSet presAssocID="{A2E68D9C-03E7-43E2-BF6F-DC733E0AD46D}" presName="Name8" presStyleCnt="0"/>
      <dgm:spPr/>
    </dgm:pt>
    <dgm:pt modelId="{21DCC922-3EBA-4F30-B889-8D7C09E00700}" type="pres">
      <dgm:prSet presAssocID="{A2E68D9C-03E7-43E2-BF6F-DC733E0AD46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474A9-EE50-4619-9B46-1819CB4AFC72}" type="pres">
      <dgm:prSet presAssocID="{A2E68D9C-03E7-43E2-BF6F-DC733E0AD4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F0BF7-6CAE-4794-AB1D-AE782EB1F15B}" type="pres">
      <dgm:prSet presAssocID="{87DF7566-0688-4F77-8815-54052AFD8B25}" presName="Name8" presStyleCnt="0"/>
      <dgm:spPr/>
    </dgm:pt>
    <dgm:pt modelId="{09BC700C-8790-44CC-886C-0A9DA52AEC13}" type="pres">
      <dgm:prSet presAssocID="{87DF7566-0688-4F77-8815-54052AFD8B2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88F41-63D3-4587-AFED-08134FE118E2}" type="pres">
      <dgm:prSet presAssocID="{87DF7566-0688-4F77-8815-54052AFD8B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164E98-23C7-4F56-A42C-A7DCC2D4DCA2}" srcId="{D775D9AC-DB75-4804-ACE1-0E68816B7DD3}" destId="{87DF7566-0688-4F77-8815-54052AFD8B25}" srcOrd="2" destOrd="0" parTransId="{4F6C74CE-3353-409C-9C9E-87801165D01F}" sibTransId="{5DB407D2-EBC9-43EC-B3DC-8D0CB2673848}"/>
    <dgm:cxn modelId="{D19EB954-F75F-4AEA-B043-FD2E6E93BD2B}" type="presOf" srcId="{14103CC5-AC4E-4827-8051-C14AC48CEA70}" destId="{F875FB9D-D2FF-45B3-8CBC-612EA26965C5}" srcOrd="1" destOrd="0" presId="urn:microsoft.com/office/officeart/2005/8/layout/pyramid3"/>
    <dgm:cxn modelId="{BB116688-4A46-4CBC-80B7-158B80AE3D66}" type="presOf" srcId="{14103CC5-AC4E-4827-8051-C14AC48CEA70}" destId="{DC981A75-6152-4DA3-8941-B009EEE70BF3}" srcOrd="0" destOrd="0" presId="urn:microsoft.com/office/officeart/2005/8/layout/pyramid3"/>
    <dgm:cxn modelId="{34E5770A-FF44-4E37-9680-59ED7F3C34EB}" srcId="{D775D9AC-DB75-4804-ACE1-0E68816B7DD3}" destId="{A2E68D9C-03E7-43E2-BF6F-DC733E0AD46D}" srcOrd="1" destOrd="0" parTransId="{1418165B-2BF3-4BD3-A5CE-5E5081AE9232}" sibTransId="{CBE6CEBC-785B-486F-B101-92739C98481A}"/>
    <dgm:cxn modelId="{360986CE-034F-483F-B682-C46358CC64B3}" type="presOf" srcId="{87DF7566-0688-4F77-8815-54052AFD8B25}" destId="{B9988F41-63D3-4587-AFED-08134FE118E2}" srcOrd="1" destOrd="0" presId="urn:microsoft.com/office/officeart/2005/8/layout/pyramid3"/>
    <dgm:cxn modelId="{623EECFF-EE05-47A4-9C6F-55AE573828D0}" type="presOf" srcId="{87DF7566-0688-4F77-8815-54052AFD8B25}" destId="{09BC700C-8790-44CC-886C-0A9DA52AEC13}" srcOrd="0" destOrd="0" presId="urn:microsoft.com/office/officeart/2005/8/layout/pyramid3"/>
    <dgm:cxn modelId="{CC04B84D-191C-49AA-A5DC-16C3494D612B}" type="presOf" srcId="{A2E68D9C-03E7-43E2-BF6F-DC733E0AD46D}" destId="{A2B474A9-EE50-4619-9B46-1819CB4AFC72}" srcOrd="1" destOrd="0" presId="urn:microsoft.com/office/officeart/2005/8/layout/pyramid3"/>
    <dgm:cxn modelId="{D402E924-7DFD-4295-831B-F0309544E510}" type="presOf" srcId="{A2E68D9C-03E7-43E2-BF6F-DC733E0AD46D}" destId="{21DCC922-3EBA-4F30-B889-8D7C09E00700}" srcOrd="0" destOrd="0" presId="urn:microsoft.com/office/officeart/2005/8/layout/pyramid3"/>
    <dgm:cxn modelId="{1153252A-F5BA-4CA1-9529-050B2F4137AE}" type="presOf" srcId="{D775D9AC-DB75-4804-ACE1-0E68816B7DD3}" destId="{37D32825-C044-4437-BFF9-07017D0B5421}" srcOrd="0" destOrd="0" presId="urn:microsoft.com/office/officeart/2005/8/layout/pyramid3"/>
    <dgm:cxn modelId="{C2BA8B8A-3087-49D2-A29C-9BFF00B25D98}" srcId="{D775D9AC-DB75-4804-ACE1-0E68816B7DD3}" destId="{14103CC5-AC4E-4827-8051-C14AC48CEA70}" srcOrd="0" destOrd="0" parTransId="{CAE17DDC-3F6A-4D0E-99C7-0BE95D2EC3BE}" sibTransId="{B28A71EB-2C31-4B1D-986D-ED7CFE3AB993}"/>
    <dgm:cxn modelId="{8B07CA14-415E-4243-AC16-ADCE187AB21E}" type="presParOf" srcId="{37D32825-C044-4437-BFF9-07017D0B5421}" destId="{4C77E0B9-0205-441C-AB7B-D71EE6197412}" srcOrd="0" destOrd="0" presId="urn:microsoft.com/office/officeart/2005/8/layout/pyramid3"/>
    <dgm:cxn modelId="{642462B4-2C8B-44C2-A316-F26570D07F4E}" type="presParOf" srcId="{4C77E0B9-0205-441C-AB7B-D71EE6197412}" destId="{DC981A75-6152-4DA3-8941-B009EEE70BF3}" srcOrd="0" destOrd="0" presId="urn:microsoft.com/office/officeart/2005/8/layout/pyramid3"/>
    <dgm:cxn modelId="{E9D923A8-C287-4F4B-9D41-2CDB55DEC0BC}" type="presParOf" srcId="{4C77E0B9-0205-441C-AB7B-D71EE6197412}" destId="{F875FB9D-D2FF-45B3-8CBC-612EA26965C5}" srcOrd="1" destOrd="0" presId="urn:microsoft.com/office/officeart/2005/8/layout/pyramid3"/>
    <dgm:cxn modelId="{D885AE2E-9D1F-4949-9F57-4E1FECE0B60B}" type="presParOf" srcId="{37D32825-C044-4437-BFF9-07017D0B5421}" destId="{D6C78BB8-2592-4D27-A63D-DB34B5F09B59}" srcOrd="1" destOrd="0" presId="urn:microsoft.com/office/officeart/2005/8/layout/pyramid3"/>
    <dgm:cxn modelId="{A0D903BB-9ADB-4794-9733-09F8BD64A307}" type="presParOf" srcId="{D6C78BB8-2592-4D27-A63D-DB34B5F09B59}" destId="{21DCC922-3EBA-4F30-B889-8D7C09E00700}" srcOrd="0" destOrd="0" presId="urn:microsoft.com/office/officeart/2005/8/layout/pyramid3"/>
    <dgm:cxn modelId="{262B360E-F53A-4950-8B3C-55979D406BB2}" type="presParOf" srcId="{D6C78BB8-2592-4D27-A63D-DB34B5F09B59}" destId="{A2B474A9-EE50-4619-9B46-1819CB4AFC72}" srcOrd="1" destOrd="0" presId="urn:microsoft.com/office/officeart/2005/8/layout/pyramid3"/>
    <dgm:cxn modelId="{FB557B77-5431-42CC-A807-2F61902ED2AF}" type="presParOf" srcId="{37D32825-C044-4437-BFF9-07017D0B5421}" destId="{B66F0BF7-6CAE-4794-AB1D-AE782EB1F15B}" srcOrd="2" destOrd="0" presId="urn:microsoft.com/office/officeart/2005/8/layout/pyramid3"/>
    <dgm:cxn modelId="{0A9B64A1-067D-4570-A40E-F7CFC5E771B1}" type="presParOf" srcId="{B66F0BF7-6CAE-4794-AB1D-AE782EB1F15B}" destId="{09BC700C-8790-44CC-886C-0A9DA52AEC13}" srcOrd="0" destOrd="0" presId="urn:microsoft.com/office/officeart/2005/8/layout/pyramid3"/>
    <dgm:cxn modelId="{755788C6-9BC0-4CA6-A022-6576A8BEF6BE}" type="presParOf" srcId="{B66F0BF7-6CAE-4794-AB1D-AE782EB1F15B}" destId="{B9988F41-63D3-4587-AFED-08134FE118E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924969-6417-494F-A028-6E53F0F4CC8D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9AD39D40-CE77-4B45-A77F-0BB9CC112579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Стоимость 1м</a:t>
          </a:r>
          <a:r>
            <a:rPr lang="ru-RU" sz="2000" baseline="30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2 </a:t>
          </a:r>
          <a:r>
            <a:rPr lang="ru-RU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утвержденного Минстроем России</a:t>
          </a:r>
          <a:endParaRPr lang="ru-RU" sz="20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8D6927A-73BB-45F7-91FD-0D8534A29571}" type="parTrans" cxnId="{CC206794-3AA9-4935-834F-1F8CB011E0FF}">
      <dgm:prSet/>
      <dgm:spPr/>
      <dgm:t>
        <a:bodyPr/>
        <a:lstStyle/>
        <a:p>
          <a:endParaRPr lang="ru-RU"/>
        </a:p>
      </dgm:t>
    </dgm:pt>
    <dgm:pt modelId="{6DE862DC-7C26-4095-A070-80DB3F6CBDBE}" type="sibTrans" cxnId="{CC206794-3AA9-4935-834F-1F8CB011E0FF}">
      <dgm:prSet/>
      <dgm:spPr>
        <a:solidFill>
          <a:srgbClr val="689838"/>
        </a:solidFill>
      </dgm:spPr>
      <dgm:t>
        <a:bodyPr/>
        <a:lstStyle/>
        <a:p>
          <a:endParaRPr lang="ru-RU"/>
        </a:p>
      </dgm:t>
    </dgm:pt>
    <dgm:pt modelId="{C7FA0D51-55B7-4727-A258-31E7A549DD02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Площадь жилого помещения </a:t>
          </a:r>
          <a:endParaRPr lang="ru-RU" sz="24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609AA4E-5FBF-4696-A47E-D6996FF2DDD7}" type="parTrans" cxnId="{675EC683-5DA5-46D5-817F-99C4ACA60DC1}">
      <dgm:prSet/>
      <dgm:spPr/>
      <dgm:t>
        <a:bodyPr/>
        <a:lstStyle/>
        <a:p>
          <a:endParaRPr lang="ru-RU"/>
        </a:p>
      </dgm:t>
    </dgm:pt>
    <dgm:pt modelId="{3656ACEB-9CE0-4355-9D3E-625EA2227268}" type="sibTrans" cxnId="{675EC683-5DA5-46D5-817F-99C4ACA60DC1}">
      <dgm:prSet/>
      <dgm:spPr>
        <a:solidFill>
          <a:srgbClr val="689838"/>
        </a:solidFill>
      </dgm:spPr>
      <dgm:t>
        <a:bodyPr/>
        <a:lstStyle/>
        <a:p>
          <a:endParaRPr lang="ru-RU" dirty="0"/>
        </a:p>
      </dgm:t>
    </dgm:pt>
    <dgm:pt modelId="{95EB8E52-6BB3-4F61-A390-782F2A8C47D8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pPr algn="ctr"/>
          <a:r>
            <a:rPr lang="ru-RU" sz="2400" b="0" i="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Расчетная стоимость жилья </a:t>
          </a:r>
          <a:endParaRPr lang="ru-RU" sz="2400" b="0" i="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31FBF9D-3554-4E0E-8BBE-37FDE14A7756}" type="parTrans" cxnId="{5FBAE5D8-7F65-46C9-95FF-7C1E9830FDC7}">
      <dgm:prSet/>
      <dgm:spPr/>
      <dgm:t>
        <a:bodyPr/>
        <a:lstStyle/>
        <a:p>
          <a:endParaRPr lang="ru-RU"/>
        </a:p>
      </dgm:t>
    </dgm:pt>
    <dgm:pt modelId="{23CD1389-DFCE-47E3-970C-C464486F0E04}" type="sibTrans" cxnId="{5FBAE5D8-7F65-46C9-95FF-7C1E9830FDC7}">
      <dgm:prSet/>
      <dgm:spPr/>
      <dgm:t>
        <a:bodyPr/>
        <a:lstStyle/>
        <a:p>
          <a:endParaRPr lang="ru-RU"/>
        </a:p>
      </dgm:t>
    </dgm:pt>
    <dgm:pt modelId="{9313DF39-1610-4068-BFA8-95A152624B38}" type="pres">
      <dgm:prSet presAssocID="{E7924969-6417-494F-A028-6E53F0F4CC8D}" presName="linearFlow" presStyleCnt="0">
        <dgm:presLayoutVars>
          <dgm:dir/>
          <dgm:resizeHandles val="exact"/>
        </dgm:presLayoutVars>
      </dgm:prSet>
      <dgm:spPr/>
    </dgm:pt>
    <dgm:pt modelId="{AE3CF013-FD35-49BB-B3D9-4D830609DFCB}" type="pres">
      <dgm:prSet presAssocID="{9AD39D40-CE77-4B45-A77F-0BB9CC112579}" presName="node" presStyleLbl="node1" presStyleIdx="0" presStyleCnt="3" custLinFactX="312498" custLinFactNeighborX="400000" custLinFactNeighborY="3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20AA4-A0DD-4933-8BAF-7F0E3288A70A}" type="pres">
      <dgm:prSet presAssocID="{6DE862DC-7C26-4095-A070-80DB3F6CBDBE}" presName="spacerL" presStyleCnt="0"/>
      <dgm:spPr/>
    </dgm:pt>
    <dgm:pt modelId="{2399C355-F8C0-4817-B214-972C819BCD73}" type="pres">
      <dgm:prSet presAssocID="{6DE862DC-7C26-4095-A070-80DB3F6CBDBE}" presName="sibTrans" presStyleLbl="sibTrans2D1" presStyleIdx="0" presStyleCnt="2" custAng="2802185" custLinFactX="264849" custLinFactNeighborX="300000" custLinFactNeighborY="10990"/>
      <dgm:spPr/>
      <dgm:t>
        <a:bodyPr/>
        <a:lstStyle/>
        <a:p>
          <a:endParaRPr lang="ru-RU"/>
        </a:p>
      </dgm:t>
    </dgm:pt>
    <dgm:pt modelId="{AE965660-A61B-4EE5-90B5-2DFDC309F316}" type="pres">
      <dgm:prSet presAssocID="{6DE862DC-7C26-4095-A070-80DB3F6CBDBE}" presName="spacerR" presStyleCnt="0"/>
      <dgm:spPr/>
    </dgm:pt>
    <dgm:pt modelId="{22B90DDA-80A3-4ED0-A9EB-A6376F2F55DD}" type="pres">
      <dgm:prSet presAssocID="{C7FA0D51-55B7-4727-A258-31E7A549DD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C2EC4-2CD2-421F-89CB-1AB9C59FDD04}" type="pres">
      <dgm:prSet presAssocID="{3656ACEB-9CE0-4355-9D3E-625EA2227268}" presName="spacerL" presStyleCnt="0"/>
      <dgm:spPr/>
    </dgm:pt>
    <dgm:pt modelId="{8892EB8A-10F0-4BE4-9F1B-621739C76F56}" type="pres">
      <dgm:prSet presAssocID="{3656ACEB-9CE0-4355-9D3E-625EA2227268}" presName="sibTrans" presStyleLbl="sibTrans2D1" presStyleIdx="1" presStyleCnt="2" custLinFactX="-255656" custLinFactNeighborX="-300000" custLinFactNeighborY="5408"/>
      <dgm:spPr/>
      <dgm:t>
        <a:bodyPr/>
        <a:lstStyle/>
        <a:p>
          <a:endParaRPr lang="ru-RU"/>
        </a:p>
      </dgm:t>
    </dgm:pt>
    <dgm:pt modelId="{F700AF3D-57F7-4D46-861E-5E105D3990AF}" type="pres">
      <dgm:prSet presAssocID="{3656ACEB-9CE0-4355-9D3E-625EA2227268}" presName="spacerR" presStyleCnt="0"/>
      <dgm:spPr/>
    </dgm:pt>
    <dgm:pt modelId="{0F18B257-E1F6-4A28-ACF4-A52DAE177706}" type="pres">
      <dgm:prSet presAssocID="{95EB8E52-6BB3-4F61-A390-782F2A8C47D8}" presName="node" presStyleLbl="node1" presStyleIdx="2" presStyleCnt="3" custScaleX="100542" custLinFactX="-311792" custLinFactNeighborX="-400000" custLinFactNeighborY="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AD4D27-C7D7-4CB6-953B-0CF86DE47302}" type="presOf" srcId="{C7FA0D51-55B7-4727-A258-31E7A549DD02}" destId="{22B90DDA-80A3-4ED0-A9EB-A6376F2F55DD}" srcOrd="0" destOrd="0" presId="urn:microsoft.com/office/officeart/2005/8/layout/equation1"/>
    <dgm:cxn modelId="{AB8F71A3-1DF6-435F-8E27-39838A18F99D}" type="presOf" srcId="{3656ACEB-9CE0-4355-9D3E-625EA2227268}" destId="{8892EB8A-10F0-4BE4-9F1B-621739C76F56}" srcOrd="0" destOrd="0" presId="urn:microsoft.com/office/officeart/2005/8/layout/equation1"/>
    <dgm:cxn modelId="{EA868ECA-4A61-49D8-980F-2178397784E9}" type="presOf" srcId="{95EB8E52-6BB3-4F61-A390-782F2A8C47D8}" destId="{0F18B257-E1F6-4A28-ACF4-A52DAE177706}" srcOrd="0" destOrd="0" presId="urn:microsoft.com/office/officeart/2005/8/layout/equation1"/>
    <dgm:cxn modelId="{675EC683-5DA5-46D5-817F-99C4ACA60DC1}" srcId="{E7924969-6417-494F-A028-6E53F0F4CC8D}" destId="{C7FA0D51-55B7-4727-A258-31E7A549DD02}" srcOrd="1" destOrd="0" parTransId="{5609AA4E-5FBF-4696-A47E-D6996FF2DDD7}" sibTransId="{3656ACEB-9CE0-4355-9D3E-625EA2227268}"/>
    <dgm:cxn modelId="{DE0E4401-7B09-4F9F-BFAA-E7BEEE2BB98C}" type="presOf" srcId="{E7924969-6417-494F-A028-6E53F0F4CC8D}" destId="{9313DF39-1610-4068-BFA8-95A152624B38}" srcOrd="0" destOrd="0" presId="urn:microsoft.com/office/officeart/2005/8/layout/equation1"/>
    <dgm:cxn modelId="{EF3CCD9B-85C4-4A14-B055-A3E20792859D}" type="presOf" srcId="{6DE862DC-7C26-4095-A070-80DB3F6CBDBE}" destId="{2399C355-F8C0-4817-B214-972C819BCD73}" srcOrd="0" destOrd="0" presId="urn:microsoft.com/office/officeart/2005/8/layout/equation1"/>
    <dgm:cxn modelId="{CC206794-3AA9-4935-834F-1F8CB011E0FF}" srcId="{E7924969-6417-494F-A028-6E53F0F4CC8D}" destId="{9AD39D40-CE77-4B45-A77F-0BB9CC112579}" srcOrd="0" destOrd="0" parTransId="{E8D6927A-73BB-45F7-91FD-0D8534A29571}" sibTransId="{6DE862DC-7C26-4095-A070-80DB3F6CBDBE}"/>
    <dgm:cxn modelId="{72C1B501-DC2F-481E-91AE-F6A53C413090}" type="presOf" srcId="{9AD39D40-CE77-4B45-A77F-0BB9CC112579}" destId="{AE3CF013-FD35-49BB-B3D9-4D830609DFCB}" srcOrd="0" destOrd="0" presId="urn:microsoft.com/office/officeart/2005/8/layout/equation1"/>
    <dgm:cxn modelId="{5FBAE5D8-7F65-46C9-95FF-7C1E9830FDC7}" srcId="{E7924969-6417-494F-A028-6E53F0F4CC8D}" destId="{95EB8E52-6BB3-4F61-A390-782F2A8C47D8}" srcOrd="2" destOrd="0" parTransId="{331FBF9D-3554-4E0E-8BBE-37FDE14A7756}" sibTransId="{23CD1389-DFCE-47E3-970C-C464486F0E04}"/>
    <dgm:cxn modelId="{C6EEBFCB-CC14-42F4-B30F-0232F6A36D9D}" type="presParOf" srcId="{9313DF39-1610-4068-BFA8-95A152624B38}" destId="{AE3CF013-FD35-49BB-B3D9-4D830609DFCB}" srcOrd="0" destOrd="0" presId="urn:microsoft.com/office/officeart/2005/8/layout/equation1"/>
    <dgm:cxn modelId="{76D49476-826D-4291-85F9-3A8BCDCF55C4}" type="presParOf" srcId="{9313DF39-1610-4068-BFA8-95A152624B38}" destId="{3E420AA4-A0DD-4933-8BAF-7F0E3288A70A}" srcOrd="1" destOrd="0" presId="urn:microsoft.com/office/officeart/2005/8/layout/equation1"/>
    <dgm:cxn modelId="{CF0999FE-E185-441A-8DFF-49DB28387C54}" type="presParOf" srcId="{9313DF39-1610-4068-BFA8-95A152624B38}" destId="{2399C355-F8C0-4817-B214-972C819BCD73}" srcOrd="2" destOrd="0" presId="urn:microsoft.com/office/officeart/2005/8/layout/equation1"/>
    <dgm:cxn modelId="{95B4DF3F-2AA6-4564-9605-B1348AA39ACB}" type="presParOf" srcId="{9313DF39-1610-4068-BFA8-95A152624B38}" destId="{AE965660-A61B-4EE5-90B5-2DFDC309F316}" srcOrd="3" destOrd="0" presId="urn:microsoft.com/office/officeart/2005/8/layout/equation1"/>
    <dgm:cxn modelId="{5A77A9B2-3C65-43D9-92CC-B384CE9D506F}" type="presParOf" srcId="{9313DF39-1610-4068-BFA8-95A152624B38}" destId="{22B90DDA-80A3-4ED0-A9EB-A6376F2F55DD}" srcOrd="4" destOrd="0" presId="urn:microsoft.com/office/officeart/2005/8/layout/equation1"/>
    <dgm:cxn modelId="{6DB17235-36DE-4ADD-829E-525E501C625A}" type="presParOf" srcId="{9313DF39-1610-4068-BFA8-95A152624B38}" destId="{AD3C2EC4-2CD2-421F-89CB-1AB9C59FDD04}" srcOrd="5" destOrd="0" presId="urn:microsoft.com/office/officeart/2005/8/layout/equation1"/>
    <dgm:cxn modelId="{9CB709EA-49A4-4DC9-9480-8FE2B7D4C49D}" type="presParOf" srcId="{9313DF39-1610-4068-BFA8-95A152624B38}" destId="{8892EB8A-10F0-4BE4-9F1B-621739C76F56}" srcOrd="6" destOrd="0" presId="urn:microsoft.com/office/officeart/2005/8/layout/equation1"/>
    <dgm:cxn modelId="{98AE69C7-F2A3-42B9-A7A4-524A9FCD3469}" type="presParOf" srcId="{9313DF39-1610-4068-BFA8-95A152624B38}" destId="{F700AF3D-57F7-4D46-861E-5E105D3990AF}" srcOrd="7" destOrd="0" presId="urn:microsoft.com/office/officeart/2005/8/layout/equation1"/>
    <dgm:cxn modelId="{4316E391-4D7D-4C22-AAED-43EFC0BE4779}" type="presParOf" srcId="{9313DF39-1610-4068-BFA8-95A152624B38}" destId="{0F18B257-E1F6-4A28-ACF4-A52DAE17770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81A75-6152-4DA3-8941-B009EEE70BF3}">
      <dsp:nvSpPr>
        <dsp:cNvPr id="0" name=""/>
        <dsp:cNvSpPr/>
      </dsp:nvSpPr>
      <dsp:spPr>
        <a:xfrm rot="10800000">
          <a:off x="0" y="0"/>
          <a:ext cx="5975928" cy="1523377"/>
        </a:xfrm>
        <a:prstGeom prst="trapezoid">
          <a:avLst>
            <a:gd name="adj" fmla="val 6538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Федеральный бюджета</a:t>
          </a:r>
          <a:endParaRPr lang="ru-RU" sz="27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10800000">
        <a:off x="1045787" y="0"/>
        <a:ext cx="3884353" cy="1523377"/>
      </dsp:txXfrm>
    </dsp:sp>
    <dsp:sp modelId="{21DCC922-3EBA-4F30-B889-8D7C09E00700}">
      <dsp:nvSpPr>
        <dsp:cNvPr id="0" name=""/>
        <dsp:cNvSpPr/>
      </dsp:nvSpPr>
      <dsp:spPr>
        <a:xfrm rot="10800000">
          <a:off x="995987" y="1523377"/>
          <a:ext cx="3983952" cy="1523377"/>
        </a:xfrm>
        <a:prstGeom prst="trapezoid">
          <a:avLst>
            <a:gd name="adj" fmla="val 65380"/>
          </a:avLst>
        </a:prstGeom>
        <a:solidFill>
          <a:schemeClr val="tx1">
            <a:lumMod val="25000"/>
            <a:lumOff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Бюджет города Севастополя</a:t>
          </a:r>
          <a:endParaRPr lang="ru-RU" sz="27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10800000">
        <a:off x="1693179" y="1523377"/>
        <a:ext cx="2589568" cy="1523377"/>
      </dsp:txXfrm>
    </dsp:sp>
    <dsp:sp modelId="{09BC700C-8790-44CC-886C-0A9DA52AEC13}">
      <dsp:nvSpPr>
        <dsp:cNvPr id="0" name=""/>
        <dsp:cNvSpPr/>
      </dsp:nvSpPr>
      <dsp:spPr>
        <a:xfrm rot="10800000">
          <a:off x="1991975" y="3046754"/>
          <a:ext cx="1991976" cy="1523377"/>
        </a:xfrm>
        <a:prstGeom prst="trapezoid">
          <a:avLst>
            <a:gd name="adj" fmla="val 65380"/>
          </a:avLst>
        </a:prstGeom>
        <a:solidFill>
          <a:schemeClr val="tx1">
            <a:lumMod val="10000"/>
            <a:lumOff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средства       граждан</a:t>
          </a:r>
          <a:endParaRPr lang="ru-RU" sz="1600" b="0" kern="12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10800000">
        <a:off x="1991975" y="3046754"/>
        <a:ext cx="1991976" cy="1523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CF013-FD35-49BB-B3D9-4D830609DFCB}">
      <dsp:nvSpPr>
        <dsp:cNvPr id="0" name=""/>
        <dsp:cNvSpPr/>
      </dsp:nvSpPr>
      <dsp:spPr>
        <a:xfrm>
          <a:off x="9117436" y="1619868"/>
          <a:ext cx="2642517" cy="2642517"/>
        </a:xfrm>
        <a:prstGeom prst="ellipse">
          <a:avLst/>
        </a:prstGeom>
        <a:solidFill>
          <a:srgbClr val="8EC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Стоимость 1м</a:t>
          </a:r>
          <a:r>
            <a:rPr lang="ru-RU" sz="2000" kern="1200" baseline="30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2 </a:t>
          </a:r>
          <a:r>
            <a:rPr lang="ru-RU" sz="2000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утвержденного Минстроем России</a:t>
          </a:r>
          <a:endParaRPr lang="ru-RU" sz="2000" kern="12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9504424" y="2006856"/>
        <a:ext cx="1868541" cy="1868541"/>
      </dsp:txXfrm>
    </dsp:sp>
    <dsp:sp modelId="{2399C355-F8C0-4817-B214-972C819BCD73}">
      <dsp:nvSpPr>
        <dsp:cNvPr id="0" name=""/>
        <dsp:cNvSpPr/>
      </dsp:nvSpPr>
      <dsp:spPr>
        <a:xfrm rot="2802185">
          <a:off x="7561374" y="2260340"/>
          <a:ext cx="1532660" cy="1532660"/>
        </a:xfrm>
        <a:prstGeom prst="mathPlus">
          <a:avLst/>
        </a:prstGeom>
        <a:solidFill>
          <a:srgbClr val="6898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7764528" y="2846429"/>
        <a:ext cx="1126352" cy="360482"/>
      </dsp:txXfrm>
    </dsp:sp>
    <dsp:sp modelId="{22B90DDA-80A3-4ED0-A9EB-A6376F2F55DD}">
      <dsp:nvSpPr>
        <dsp:cNvPr id="0" name=""/>
        <dsp:cNvSpPr/>
      </dsp:nvSpPr>
      <dsp:spPr>
        <a:xfrm>
          <a:off x="4605654" y="1536972"/>
          <a:ext cx="2642517" cy="2642517"/>
        </a:xfrm>
        <a:prstGeom prst="ellipse">
          <a:avLst/>
        </a:prstGeom>
        <a:solidFill>
          <a:srgbClr val="8EC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Площадь жилого помещения </a:t>
          </a:r>
          <a:endParaRPr lang="ru-RU" sz="2400" kern="12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992642" y="1923960"/>
        <a:ext cx="1868541" cy="1868541"/>
      </dsp:txXfrm>
    </dsp:sp>
    <dsp:sp modelId="{8892EB8A-10F0-4BE4-9F1B-621739C76F56}">
      <dsp:nvSpPr>
        <dsp:cNvPr id="0" name=""/>
        <dsp:cNvSpPr/>
      </dsp:nvSpPr>
      <dsp:spPr>
        <a:xfrm>
          <a:off x="2900689" y="2174787"/>
          <a:ext cx="1532660" cy="1532660"/>
        </a:xfrm>
        <a:prstGeom prst="mathEqual">
          <a:avLst/>
        </a:prstGeom>
        <a:solidFill>
          <a:srgbClr val="6898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 dirty="0"/>
        </a:p>
      </dsp:txBody>
      <dsp:txXfrm>
        <a:off x="3103843" y="2490515"/>
        <a:ext cx="1126352" cy="901204"/>
      </dsp:txXfrm>
    </dsp:sp>
    <dsp:sp modelId="{0F18B257-E1F6-4A28-ACF4-A52DAE177706}">
      <dsp:nvSpPr>
        <dsp:cNvPr id="0" name=""/>
        <dsp:cNvSpPr/>
      </dsp:nvSpPr>
      <dsp:spPr>
        <a:xfrm>
          <a:off x="112529" y="1552430"/>
          <a:ext cx="2656839" cy="2642517"/>
        </a:xfrm>
        <a:prstGeom prst="ellipse">
          <a:avLst/>
        </a:prstGeom>
        <a:solidFill>
          <a:srgbClr val="8EC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Расчетная стоимость жилья </a:t>
          </a:r>
          <a:endParaRPr lang="ru-RU" sz="2400" b="0" i="0" kern="12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501614" y="1939418"/>
        <a:ext cx="1878669" cy="1868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E44A7F6-A48C-074D-BE40-3C93BFA05C2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615CCD52-EEAD-F94E-9345-EE9458B35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9A8715CD-EBD2-CE44-92A8-D97C136C9AE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E818607-1EF8-E44B-B0CD-AB42C41B17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18607-1EF8-E44B-B0CD-AB42C41B17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18607-1EF8-E44B-B0CD-AB42C41B17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4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1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3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7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5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1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7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9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30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6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3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39E2D7E9-33FA-40C2-BF44-61953D47E2A6}" type="datetimeFigureOut">
              <a:rPr lang="ru-RU" smtClean="0"/>
              <a:pPr/>
              <a:t>14.04.2023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23CCDAA-DAAD-455F-8BAF-6972789919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28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NULL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NULL"/><Relationship Id="rId7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NUL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20" y="0"/>
            <a:ext cx="12468020" cy="704697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4"/>
          <a:srcRect b="7148"/>
          <a:stretch/>
        </p:blipFill>
        <p:spPr>
          <a:xfrm>
            <a:off x="-276020" y="0"/>
            <a:ext cx="6372020" cy="70617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76020" y="1726669"/>
            <a:ext cx="5297214" cy="4866910"/>
          </a:xfrm>
        </p:spPr>
        <p:txBody>
          <a:bodyPr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900" b="1" spc="300" dirty="0" smtClean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О предоставлении </a:t>
            </a:r>
            <a:r>
              <a:rPr lang="ru-RU" sz="1900" b="1" spc="3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социальных выплат на строительство (приобретение) жилья гражданам, проживающим на сельских территориях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10057" y="538376"/>
            <a:ext cx="3327551" cy="851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300" dirty="0" smtClean="0"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600" spc="300" dirty="0" smtClean="0">
                <a:latin typeface="DS Diploma" panose="020B0706020207050204" pitchFamily="33" charset="0"/>
              </a:rPr>
              <a:t>Севастополя </a:t>
            </a:r>
          </a:p>
          <a:p>
            <a:r>
              <a:rPr lang="ru-RU" sz="1600" spc="300" dirty="0" smtClean="0">
                <a:latin typeface="DS Diploma" panose="020B0706020207050204" pitchFamily="33" charset="0"/>
              </a:rPr>
              <a:t>Департамент сельского хозяйства и потребительского рынка</a:t>
            </a:r>
            <a:endParaRPr lang="ru-RU" sz="1600" spc="300" dirty="0">
              <a:latin typeface="DS Diploma" panose="020B0706020207050204" pitchFamily="33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4" y="538376"/>
            <a:ext cx="643255" cy="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06869" y="448408"/>
            <a:ext cx="7042639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Контактные данные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1" y="1626576"/>
            <a:ext cx="11465168" cy="36751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u="sng" dirty="0" smtClean="0"/>
              <a:t>По вопросам предоставления социальной выплаты:</a:t>
            </a:r>
          </a:p>
          <a:p>
            <a:endParaRPr lang="ru-RU" u="sng" dirty="0" smtClean="0"/>
          </a:p>
          <a:p>
            <a:r>
              <a:rPr lang="ru-RU" dirty="0" smtClean="0"/>
              <a:t>1. 45-31-08 начальник отдела малых форм хозяйствования и развития сельских территорий Управления отраслевого развития сельского хозяйства Департамента сельского хозяйства и потребительского рынка города Севастополя Карнышева Валерия Михайловна</a:t>
            </a:r>
          </a:p>
          <a:p>
            <a:endParaRPr lang="ru-RU" dirty="0" smtClean="0"/>
          </a:p>
          <a:p>
            <a:r>
              <a:rPr lang="ru-RU" dirty="0" smtClean="0"/>
              <a:t>2. +7 (978) 746-28-55 – директор АНО «Севастопольский центр </a:t>
            </a:r>
            <a:r>
              <a:rPr lang="ru-RU" dirty="0" err="1" smtClean="0"/>
              <a:t>сельхозкомпетенции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u="sng" dirty="0" smtClean="0"/>
              <a:t>По вопросам признания нуждающимися в улучшении жилищных условий:</a:t>
            </a:r>
          </a:p>
          <a:p>
            <a:endParaRPr lang="ru-RU" dirty="0" smtClean="0"/>
          </a:p>
          <a:p>
            <a:r>
              <a:rPr lang="ru-RU" dirty="0"/>
              <a:t>42-53-13  ведущий специалист отдела учета граждан Управления жилищной политики Департамента капитального строительства города Севастополя Василенко Надежда Вадимовна</a:t>
            </a:r>
          </a:p>
        </p:txBody>
      </p:sp>
    </p:spTree>
    <p:extLst>
      <p:ext uri="{BB962C8B-B14F-4D97-AF65-F5344CB8AC3E}">
        <p14:creationId xmlns:p14="http://schemas.microsoft.com/office/powerpoint/2010/main" val="15605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15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677" y="768956"/>
            <a:ext cx="11504645" cy="19389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Постановление </a:t>
            </a:r>
            <a:r>
              <a:rPr lang="ru-RU" dirty="0"/>
              <a:t>Правительства Российской Федерации от 31.05.2019 № 696 «Об утверждении государственной программы Российской Федерации «Комплексное развитие сельских территорий</a:t>
            </a:r>
            <a:r>
              <a:rPr lang="ru-RU" dirty="0" smtClean="0"/>
              <a:t>»;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Закон </a:t>
            </a:r>
            <a:r>
              <a:rPr lang="ru-RU" dirty="0"/>
              <a:t>города Севастополя от 03.06.2014 № 19-ЗС «Об административно-территориальном устройстве города Севастополя</a:t>
            </a:r>
            <a:r>
              <a:rPr lang="ru-RU" dirty="0" smtClean="0"/>
              <a:t>».</a:t>
            </a:r>
          </a:p>
          <a:p>
            <a:endParaRPr lang="ru-RU" sz="1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36" y="2914650"/>
            <a:ext cx="9124114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7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649691" y="741658"/>
            <a:ext cx="8809066" cy="865469"/>
          </a:xfrm>
          <a:prstGeom prst="flowChartAlternateProcess">
            <a:avLst/>
          </a:prstGeom>
          <a:solidFill>
            <a:srgbClr val="689838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Источник финансирования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651390549"/>
              </p:ext>
            </p:extLst>
          </p:nvPr>
        </p:nvGraphicFramePr>
        <p:xfrm>
          <a:off x="6108700" y="2045433"/>
          <a:ext cx="5975928" cy="457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8" y="2045433"/>
            <a:ext cx="5782541" cy="46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/>
          <p:cNvSpPr txBox="1">
            <a:spLocks/>
          </p:cNvSpPr>
          <p:nvPr/>
        </p:nvSpPr>
        <p:spPr>
          <a:xfrm>
            <a:off x="3479512" y="2217276"/>
            <a:ext cx="475961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Департамент сельского хозяйства и потребительского рынка города Севастополя </a:t>
            </a:r>
            <a:endParaRPr lang="ru-RU" sz="2000" dirty="0"/>
          </a:p>
        </p:txBody>
      </p:sp>
      <p:pic>
        <p:nvPicPr>
          <p:cNvPr id="5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6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pic>
        <p:nvPicPr>
          <p:cNvPr id="9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971" y="3343275"/>
            <a:ext cx="2734601" cy="3311906"/>
          </a:xfrm>
          <a:prstGeom prst="rect">
            <a:avLst/>
          </a:prstGeom>
        </p:spPr>
      </p:pic>
      <p:sp>
        <p:nvSpPr>
          <p:cNvPr id="10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Главный распорядитель бюджетных средств </a:t>
            </a:r>
            <a:endParaRPr lang="ru-RU" sz="3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93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15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prstClr val="white"/>
              </a:solidFill>
              <a:latin typeface="DS Diploma" panose="020B0706020207050204" pitchFamily="33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39147" y="2090997"/>
            <a:ext cx="4823403" cy="4559167"/>
          </a:xfrm>
          <a:prstGeom prst="flowChartAlternateProcess">
            <a:avLst/>
          </a:prstGeom>
          <a:gradFill>
            <a:gsLst>
              <a:gs pos="0">
                <a:srgbClr val="8EC25A"/>
              </a:gs>
              <a:gs pos="30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65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остоянно проживающие </a:t>
            </a:r>
            <a:r>
              <a:rPr lang="ru-RU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с/х территориях</a:t>
            </a:r>
            <a:r>
              <a:rPr lang="ru-RU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Работают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сфере АПК, социальной сфере, ветеринарных клиниках, организациях лесного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хозяйства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Трудовая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деятельность должна осуществляться не менее одного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Имеющие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собственные и (или) заемные средства в размере не менее 30% от расчетной стоимости строительства (приобретения) жилья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Признанные нуждающимися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улучшении жилищных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условий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23" y="2194056"/>
            <a:ext cx="5766301" cy="4353047"/>
          </a:xfrm>
          <a:prstGeom prst="rect">
            <a:avLst/>
          </a:prstGeom>
        </p:spPr>
      </p:pic>
      <p:sp>
        <p:nvSpPr>
          <p:cNvPr id="19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Категории граждан, </a:t>
            </a:r>
            <a:endPara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могут получить социальную </a:t>
            </a:r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выплату</a:t>
            </a: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9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6600824" y="1966333"/>
            <a:ext cx="5295899" cy="4766400"/>
          </a:xfrm>
          <a:prstGeom prst="flowChartAlternateProcess">
            <a:avLst/>
          </a:prstGeom>
          <a:gradFill>
            <a:gsLst>
              <a:gs pos="0">
                <a:srgbClr val="8EC25A"/>
              </a:gs>
              <a:gs pos="30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65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Изъявившие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желание постоянно проживать на с/х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территориях: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Работают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сфере АПК, социальной сфере, ветеринарных клиниках, организациях лесного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хозяйства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Переехавшие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 другого муниципального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района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собственные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(или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заемные средства в размере не менее 30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Проживающие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с/х территориях, на условиях найма, аренды, безвозмездного пользования либо на иных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основаниях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Зарегистрированные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месту пребывания на с/х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территориях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имеющие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собственности жилого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помещения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3" y="2075149"/>
            <a:ext cx="5953991" cy="454876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9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prstClr val="white"/>
              </a:solidFill>
              <a:latin typeface="DS Diploma" panose="020B0706020207050204" pitchFamily="33" charset="0"/>
            </a:endParaRPr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Категории граждан, </a:t>
            </a:r>
            <a:endPara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могут получить социальную </a:t>
            </a:r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выплату</a:t>
            </a: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24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313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6406" y="5442506"/>
            <a:ext cx="112248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dirty="0"/>
              <a:t> 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0082849"/>
              </p:ext>
            </p:extLst>
          </p:nvPr>
        </p:nvGraphicFramePr>
        <p:xfrm>
          <a:off x="171450" y="719712"/>
          <a:ext cx="11868149" cy="571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Заголовок 5"/>
          <p:cNvSpPr txBox="1">
            <a:spLocks/>
          </p:cNvSpPr>
          <p:nvPr/>
        </p:nvSpPr>
        <p:spPr>
          <a:xfrm>
            <a:off x="180975" y="5924550"/>
            <a:ext cx="11858625" cy="8692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72000" rIns="91440" bIns="0" rtlCol="0" anchor="ctr" anchorCtr="0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41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sz="98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Социальная </a:t>
            </a:r>
            <a:r>
              <a:rPr lang="ru-RU" sz="98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выплата       70 % расчетной стоимости жилья</a:t>
            </a:r>
          </a:p>
          <a:p>
            <a:pPr algn="ctr"/>
            <a:r>
              <a:rPr lang="ru-RU" sz="2400" dirty="0" smtClean="0">
                <a:ln w="0"/>
                <a:solidFill>
                  <a:srgbClr val="08B01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solidFill>
                  <a:srgbClr val="08B01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4810125" y="6087702"/>
            <a:ext cx="363894" cy="542972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8B018"/>
              </a:solidFill>
            </a:endParaRPr>
          </a:p>
        </p:txBody>
      </p:sp>
      <p:sp>
        <p:nvSpPr>
          <p:cNvPr id="24" name="Заголовок 5"/>
          <p:cNvSpPr txBox="1">
            <a:spLocks/>
          </p:cNvSpPr>
          <p:nvPr/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Размер социальной выплаты</a:t>
            </a:r>
            <a:endParaRPr lang="ru-RU" sz="3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1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313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4" y="5410178"/>
            <a:ext cx="3781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Признание заявителя нуждающимся в улучшении жилищных условий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7731" y="5425566"/>
            <a:ext cx="275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Сбор документов и подача заявления     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1544" y="5425566"/>
            <a:ext cx="33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Получение </a:t>
            </a:r>
          </a:p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социальной выплаты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70452" y="2338773"/>
            <a:ext cx="9902477" cy="975677"/>
            <a:chOff x="1501333" y="2138525"/>
            <a:chExt cx="9148873" cy="532434"/>
          </a:xfrm>
        </p:grpSpPr>
        <p:sp>
          <p:nvSpPr>
            <p:cNvPr id="8" name="Овал 7"/>
            <p:cNvSpPr/>
            <p:nvPr/>
          </p:nvSpPr>
          <p:spPr>
            <a:xfrm>
              <a:off x="1501333" y="2138526"/>
              <a:ext cx="944013" cy="5324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  <a:r>
                <a:rPr lang="ru-RU" dirty="0" smtClean="0"/>
                <a:t> 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5533028" y="2138525"/>
              <a:ext cx="944593" cy="53239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  <p:sp>
          <p:nvSpPr>
            <p:cNvPr id="20" name="Овал 19"/>
            <p:cNvSpPr/>
            <p:nvPr/>
          </p:nvSpPr>
          <p:spPr>
            <a:xfrm>
              <a:off x="9705613" y="2138525"/>
              <a:ext cx="944593" cy="53239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" y="3701351"/>
            <a:ext cx="2533665" cy="1550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3" y="3556621"/>
            <a:ext cx="2121877" cy="18400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7" y="3423243"/>
            <a:ext cx="2376541" cy="1898295"/>
          </a:xfrm>
          <a:prstGeom prst="rect">
            <a:avLst/>
          </a:prstGeom>
        </p:spPr>
      </p:pic>
      <p:sp>
        <p:nvSpPr>
          <p:cNvPr id="28" name="Заголовок 5"/>
          <p:cNvSpPr txBox="1">
            <a:spLocks/>
          </p:cNvSpPr>
          <p:nvPr/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Шаги для получения социальной выплаты</a:t>
            </a:r>
            <a:endParaRPr lang="ru-RU" sz="3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1484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475" y="1782980"/>
            <a:ext cx="10515600" cy="6003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Информирование население и сбор </a:t>
            </a:r>
            <a:r>
              <a:rPr lang="ru-RU" sz="1400" dirty="0" smtClean="0">
                <a:solidFill>
                  <a:schemeClr val="tx1"/>
                </a:solidFill>
              </a:rPr>
              <a:t>заявлений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Прием документов от граждан осуществляется Департаментом сельского хозяйства и потребительского рынка города Севастополя с </a:t>
            </a:r>
            <a:r>
              <a:rPr lang="ru-RU" sz="1400" b="1" dirty="0" smtClean="0">
                <a:solidFill>
                  <a:schemeClr val="tx1"/>
                </a:solidFill>
              </a:rPr>
              <a:t>24.04.2023 по 31.05.2023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7476" y="2691564"/>
            <a:ext cx="10515600" cy="6193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Формирование сводного списка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861436" y="2398573"/>
            <a:ext cx="494523" cy="269472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861438" y="3328903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57476" y="3663786"/>
            <a:ext cx="10515600" cy="6003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Направление потребности в Минсельхоз России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5868014" y="4294522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57475" y="4625951"/>
            <a:ext cx="10515600" cy="552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Выделение Минсельхозом России средств </a:t>
            </a:r>
            <a:r>
              <a:rPr lang="ru-RU" dirty="0">
                <a:solidFill>
                  <a:schemeClr val="tx1"/>
                </a:solidFill>
              </a:rPr>
              <a:t>субсидии 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5861437" y="5232783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57475" y="5603032"/>
            <a:ext cx="10515600" cy="552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Предоставление социальной </a:t>
            </a:r>
            <a:r>
              <a:rPr lang="ru-RU" dirty="0">
                <a:solidFill>
                  <a:schemeClr val="tx1"/>
                </a:solidFill>
              </a:rPr>
              <a:t>выплаты </a:t>
            </a:r>
            <a:r>
              <a:rPr lang="ru-RU" dirty="0" smtClean="0">
                <a:solidFill>
                  <a:schemeClr val="tx1"/>
                </a:solidFill>
              </a:rPr>
              <a:t>заявителю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857475" y="787913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Этапы реализации</a:t>
            </a:r>
            <a:endParaRPr lang="ru-RU" sz="3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48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Sevastopol_1">
      <a:dk1>
        <a:srgbClr val="021828"/>
      </a:dk1>
      <a:lt1>
        <a:sysClr val="window" lastClr="FFFFFF"/>
      </a:lt1>
      <a:dk2>
        <a:srgbClr val="212745"/>
      </a:dk2>
      <a:lt2>
        <a:srgbClr val="BFD7ED"/>
      </a:lt2>
      <a:accent1>
        <a:srgbClr val="005EB8"/>
      </a:accent1>
      <a:accent2>
        <a:srgbClr val="E4002B"/>
      </a:accent2>
      <a:accent3>
        <a:srgbClr val="00A9E0"/>
      </a:accent3>
      <a:accent4>
        <a:srgbClr val="EB4060"/>
      </a:accent4>
      <a:accent5>
        <a:srgbClr val="40BFE8"/>
      </a:accent5>
      <a:accent6>
        <a:srgbClr val="F28095"/>
      </a:accent6>
      <a:hlink>
        <a:srgbClr val="00A9E0"/>
      </a:hlink>
      <a:folHlink>
        <a:srgbClr val="005EB8"/>
      </a:folHlink>
    </a:clrScheme>
    <a:fontScheme name="Sevastopol_Firs">
      <a:majorFont>
        <a:latin typeface="TT Firs Medium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9576</TotalTime>
  <Words>390</Words>
  <Application>Microsoft Office PowerPoint</Application>
  <PresentationFormat>Широкоэкранный</PresentationFormat>
  <Paragraphs>89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verdana</vt:lpstr>
      <vt:lpstr>DS Diploma</vt:lpstr>
      <vt:lpstr>Arial</vt:lpstr>
      <vt:lpstr>Wingdings</vt:lpstr>
      <vt:lpstr>Arial Black</vt:lpstr>
      <vt:lpstr>Calibri</vt:lpstr>
      <vt:lpstr>Arial Unicode MS</vt:lpstr>
      <vt:lpstr>TT Firs Medium</vt:lpstr>
      <vt:lpstr>Times New Roman</vt:lpstr>
      <vt:lpstr>verdana</vt:lpstr>
      <vt:lpstr>Тема Office</vt:lpstr>
      <vt:lpstr>О предоставлении социальных выплат на строительство (приобретение) жилья гражданам, проживающим на сельских территориях</vt:lpstr>
      <vt:lpstr>Презентация PowerPoint</vt:lpstr>
      <vt:lpstr>Презентация PowerPoint</vt:lpstr>
      <vt:lpstr>Главный распорядитель бюджетных средств </vt:lpstr>
      <vt:lpstr>Категории граждан,  которые могут получить социальную выплату</vt:lpstr>
      <vt:lpstr>Категории граждан,  которые могут получить социальную выплату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Azainer's_Mac</dc:creator>
  <cp:lastModifiedBy>Валерия Карнышева</cp:lastModifiedBy>
  <cp:revision>439</cp:revision>
  <cp:lastPrinted>2022-11-23T09:35:06Z</cp:lastPrinted>
  <dcterms:created xsi:type="dcterms:W3CDTF">2018-10-23T14:55:44Z</dcterms:created>
  <dcterms:modified xsi:type="dcterms:W3CDTF">2023-04-14T12:25:47Z</dcterms:modified>
</cp:coreProperties>
</file>